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8"/>
  </p:notesMasterIdLst>
  <p:handoutMasterIdLst>
    <p:handoutMasterId r:id="rId19"/>
  </p:handoutMasterIdLst>
  <p:sldIdLst>
    <p:sldId id="270" r:id="rId2"/>
    <p:sldId id="276" r:id="rId3"/>
    <p:sldId id="277" r:id="rId4"/>
    <p:sldId id="278" r:id="rId5"/>
    <p:sldId id="279" r:id="rId6"/>
    <p:sldId id="280" r:id="rId7"/>
    <p:sldId id="281" r:id="rId8"/>
    <p:sldId id="283" r:id="rId9"/>
    <p:sldId id="282" r:id="rId10"/>
    <p:sldId id="284" r:id="rId11"/>
    <p:sldId id="285" r:id="rId12"/>
    <p:sldId id="286" r:id="rId13"/>
    <p:sldId id="287" r:id="rId14"/>
    <p:sldId id="288" r:id="rId15"/>
    <p:sldId id="289" r:id="rId16"/>
    <p:sldId id="290" r:id="rId17"/>
  </p:sldIdLst>
  <p:sldSz cx="12192000" cy="6858000"/>
  <p:notesSz cx="6858000" cy="9144000"/>
  <p:embeddedFontLst>
    <p:embeddedFont>
      <p:font typeface="Bodoni MT Condensed" panose="02070606080606020203"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C77"/>
    <a:srgbClr val="91AF56"/>
    <a:srgbClr val="6CA1C2"/>
    <a:srgbClr val="4A89B1"/>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90" autoAdjust="0"/>
  </p:normalViewPr>
  <p:slideViewPr>
    <p:cSldViewPr snapToGrid="0">
      <p:cViewPr varScale="1">
        <p:scale>
          <a:sx n="100" d="100"/>
          <a:sy n="100" d="100"/>
        </p:scale>
        <p:origin x="8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4/4/2023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147265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2</a:t>
            </a:fld>
            <a:endParaRPr lang="en-US"/>
          </a:p>
        </p:txBody>
      </p:sp>
    </p:spTree>
    <p:extLst>
      <p:ext uri="{BB962C8B-B14F-4D97-AF65-F5344CB8AC3E}">
        <p14:creationId xmlns:p14="http://schemas.microsoft.com/office/powerpoint/2010/main" val="173486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3</a:t>
            </a:fld>
            <a:endParaRPr lang="en-US"/>
          </a:p>
        </p:txBody>
      </p:sp>
    </p:spTree>
    <p:extLst>
      <p:ext uri="{BB962C8B-B14F-4D97-AF65-F5344CB8AC3E}">
        <p14:creationId xmlns:p14="http://schemas.microsoft.com/office/powerpoint/2010/main" val="385678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4</a:t>
            </a:fld>
            <a:endParaRPr lang="en-US"/>
          </a:p>
        </p:txBody>
      </p:sp>
    </p:spTree>
    <p:extLst>
      <p:ext uri="{BB962C8B-B14F-4D97-AF65-F5344CB8AC3E}">
        <p14:creationId xmlns:p14="http://schemas.microsoft.com/office/powerpoint/2010/main" val="43398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16</a:t>
            </a:fld>
            <a:endParaRPr lang="en-US"/>
          </a:p>
        </p:txBody>
      </p:sp>
    </p:spTree>
    <p:extLst>
      <p:ext uri="{BB962C8B-B14F-4D97-AF65-F5344CB8AC3E}">
        <p14:creationId xmlns:p14="http://schemas.microsoft.com/office/powerpoint/2010/main" val="3725682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7179E1-79BD-C8AB-0839-F744E5652CBA}"/>
              </a:ext>
            </a:extLst>
          </p:cNvPr>
          <p:cNvSpPr>
            <a:spLocks noGrp="1"/>
          </p:cNvSpPr>
          <p:nvPr>
            <p:ph type="ctrTitle"/>
          </p:nvPr>
        </p:nvSpPr>
        <p:spPr>
          <a:xfrm>
            <a:off x="-301658" y="2696066"/>
            <a:ext cx="11302738" cy="1150071"/>
          </a:xfrm>
        </p:spPr>
        <p:txBody>
          <a:bodyPr/>
          <a:lstStyle/>
          <a:p>
            <a:r>
              <a:rPr lang="en-US" dirty="0"/>
              <a:t>Writing and Presenting Organized Arguments</a:t>
            </a:r>
          </a:p>
        </p:txBody>
      </p:sp>
      <p:sp>
        <p:nvSpPr>
          <p:cNvPr id="5" name="Subtitle 4">
            <a:extLst>
              <a:ext uri="{FF2B5EF4-FFF2-40B4-BE49-F238E27FC236}">
                <a16:creationId xmlns:a16="http://schemas.microsoft.com/office/drawing/2014/main" id="{35F1ACFC-F050-D897-CE68-B750BA94788E}"/>
              </a:ext>
            </a:extLst>
          </p:cNvPr>
          <p:cNvSpPr>
            <a:spLocks noGrp="1"/>
          </p:cNvSpPr>
          <p:nvPr>
            <p:ph type="subTitle" idx="1"/>
          </p:nvPr>
        </p:nvSpPr>
        <p:spPr>
          <a:xfrm>
            <a:off x="873550" y="3846137"/>
            <a:ext cx="9144000" cy="638269"/>
          </a:xfrm>
        </p:spPr>
        <p:txBody>
          <a:bodyPr/>
          <a:lstStyle/>
          <a:p>
            <a:r>
              <a:rPr lang="en-US" dirty="0"/>
              <a:t>Module 6, From Evaluating to Enacting</a:t>
            </a:r>
          </a:p>
        </p:txBody>
      </p:sp>
      <p:pic>
        <p:nvPicPr>
          <p:cNvPr id="12" name="Picture 11">
            <a:extLst>
              <a:ext uri="{FF2B5EF4-FFF2-40B4-BE49-F238E27FC236}">
                <a16:creationId xmlns:a16="http://schemas.microsoft.com/office/drawing/2014/main" id="{38200F0C-471D-349A-FE88-DC8D9B98E41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44097" t="3334" r="44097" b="-3334"/>
          <a:stretch/>
        </p:blipFill>
        <p:spPr>
          <a:xfrm>
            <a:off x="4543720" y="0"/>
            <a:ext cx="7648280" cy="7362334"/>
          </a:xfrm>
          <a:prstGeom prst="rect">
            <a:avLst/>
          </a:prstGeom>
        </p:spPr>
      </p:pic>
    </p:spTree>
    <p:extLst>
      <p:ext uri="{BB962C8B-B14F-4D97-AF65-F5344CB8AC3E}">
        <p14:creationId xmlns:p14="http://schemas.microsoft.com/office/powerpoint/2010/main" val="20650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When to Use the Toulmin Method</a:t>
            </a:r>
          </a:p>
        </p:txBody>
      </p:sp>
      <p:sp>
        <p:nvSpPr>
          <p:cNvPr id="4" name="TextBox 3">
            <a:extLst>
              <a:ext uri="{FF2B5EF4-FFF2-40B4-BE49-F238E27FC236}">
                <a16:creationId xmlns:a16="http://schemas.microsoft.com/office/drawing/2014/main" id="{0225E2EC-9263-B39D-C7C6-830274817E7F}"/>
              </a:ext>
            </a:extLst>
          </p:cNvPr>
          <p:cNvSpPr txBox="1"/>
          <p:nvPr/>
        </p:nvSpPr>
        <p:spPr>
          <a:xfrm>
            <a:off x="3217289" y="2767280"/>
            <a:ext cx="5587737" cy="1323439"/>
          </a:xfrm>
          <a:prstGeom prst="rect">
            <a:avLst/>
          </a:prstGeom>
          <a:noFill/>
        </p:spPr>
        <p:txBody>
          <a:bodyPr wrap="square">
            <a:spAutoFit/>
          </a:bodyPr>
          <a:lstStyle/>
          <a:p>
            <a:pPr marR="0">
              <a:spcBef>
                <a:spcPts val="0"/>
              </a:spcBef>
              <a:spcAft>
                <a:spcPts val="1200"/>
              </a:spcAft>
              <a:buClr>
                <a:schemeClr val="accent6">
                  <a:lumMod val="75000"/>
                </a:schemeClr>
              </a:buClr>
            </a:pPr>
            <a:r>
              <a:rPr lang="en-US" sz="2000" dirty="0">
                <a:solidFill>
                  <a:srgbClr val="000000"/>
                </a:solidFill>
                <a:effectLst/>
                <a:latin typeface="+mj-lt"/>
                <a:ea typeface="Times New Roman" panose="02020603050405020304" pitchFamily="18" charset="0"/>
              </a:rPr>
              <a:t>Great for most argumentative situations; follows something of a scientific method and is generally based on strong research and evidence accumulation. </a:t>
            </a:r>
          </a:p>
        </p:txBody>
      </p:sp>
    </p:spTree>
    <p:extLst>
      <p:ext uri="{BB962C8B-B14F-4D97-AF65-F5344CB8AC3E}">
        <p14:creationId xmlns:p14="http://schemas.microsoft.com/office/powerpoint/2010/main" val="274118806"/>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D4108-4BA3-5045-342A-BFA1061F12B1}"/>
              </a:ext>
            </a:extLst>
          </p:cNvPr>
          <p:cNvSpPr>
            <a:spLocks noGrp="1"/>
          </p:cNvSpPr>
          <p:nvPr>
            <p:ph type="title"/>
          </p:nvPr>
        </p:nvSpPr>
        <p:spPr/>
        <p:txBody>
          <a:bodyPr/>
          <a:lstStyle/>
          <a:p>
            <a:r>
              <a:rPr lang="en-US" dirty="0"/>
              <a:t>#2, The Rogerian Method</a:t>
            </a:r>
          </a:p>
        </p:txBody>
      </p:sp>
      <p:sp>
        <p:nvSpPr>
          <p:cNvPr id="2" name="Text Placeholder 1">
            <a:extLst>
              <a:ext uri="{FF2B5EF4-FFF2-40B4-BE49-F238E27FC236}">
                <a16:creationId xmlns:a16="http://schemas.microsoft.com/office/drawing/2014/main" id="{D5404FBC-3AD4-377D-4241-31A97A0B6D54}"/>
              </a:ext>
            </a:extLst>
          </p:cNvPr>
          <p:cNvSpPr>
            <a:spLocks noGrp="1"/>
          </p:cNvSpPr>
          <p:nvPr>
            <p:ph type="body" idx="1"/>
          </p:nvPr>
        </p:nvSpPr>
        <p:spPr/>
        <p:txBody>
          <a:bodyPr>
            <a:normAutofit/>
          </a:bodyPr>
          <a:lstStyle/>
          <a:p>
            <a:pPr algn="ctr"/>
            <a:r>
              <a:rPr lang="en-US" sz="3200" dirty="0"/>
              <a:t>Structure</a:t>
            </a:r>
          </a:p>
        </p:txBody>
      </p:sp>
      <p:sp>
        <p:nvSpPr>
          <p:cNvPr id="3" name="Content Placeholder 2">
            <a:extLst>
              <a:ext uri="{FF2B5EF4-FFF2-40B4-BE49-F238E27FC236}">
                <a16:creationId xmlns:a16="http://schemas.microsoft.com/office/drawing/2014/main" id="{8ABD0317-84AA-1BF4-494B-853535199524}"/>
              </a:ext>
            </a:extLst>
          </p:cNvPr>
          <p:cNvSpPr>
            <a:spLocks noGrp="1"/>
          </p:cNvSpPr>
          <p:nvPr>
            <p:ph sz="half" idx="2"/>
          </p:nvPr>
        </p:nvSpPr>
        <p:spPr/>
        <p:txBody>
          <a:bodyPr/>
          <a:lstStyle/>
          <a:p>
            <a:pPr marL="0" marR="0" indent="0">
              <a:spcBef>
                <a:spcPts val="0"/>
              </a:spcBef>
              <a:spcAft>
                <a:spcPts val="0"/>
              </a:spcAft>
              <a:buNone/>
            </a:pPr>
            <a:r>
              <a:rPr lang="en-US" sz="1800" dirty="0">
                <a:solidFill>
                  <a:srgbClr val="000000"/>
                </a:solidFill>
                <a:ea typeface="Times New Roman" panose="02020603050405020304" pitchFamily="18" charset="0"/>
              </a:rPr>
              <a:t>Controversial Topics</a:t>
            </a:r>
            <a:endParaRPr lang="en-US" sz="1800" dirty="0">
              <a:solidFill>
                <a:srgbClr val="000000"/>
              </a:solidFill>
              <a:effectLst/>
              <a:ea typeface="Times New Roman" panose="02020603050405020304" pitchFamily="18" charset="0"/>
            </a:endParaRPr>
          </a:p>
          <a:p>
            <a:pPr marL="0" marR="0" lvl="0" indent="0" fontAlgn="base">
              <a:spcBef>
                <a:spcPts val="0"/>
              </a:spcBef>
              <a:spcAft>
                <a:spcPts val="0"/>
              </a:spcAft>
              <a:buSzPts val="1000"/>
              <a:buNone/>
              <a:tabLst>
                <a:tab pos="457200" algn="l"/>
              </a:tabLst>
            </a:pPr>
            <a:endParaRPr lang="en-US" sz="1800" dirty="0">
              <a:ea typeface="Times New Roman" panose="02020603050405020304" pitchFamily="18" charset="0"/>
            </a:endParaRP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Introduction</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Opposing view</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Established validity</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Own position</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Contexts</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Benefits of reformed view</a:t>
            </a:r>
          </a:p>
          <a:p>
            <a:endParaRPr lang="en-US" dirty="0"/>
          </a:p>
        </p:txBody>
      </p:sp>
      <p:sp>
        <p:nvSpPr>
          <p:cNvPr id="4" name="Text Placeholder 3">
            <a:extLst>
              <a:ext uri="{FF2B5EF4-FFF2-40B4-BE49-F238E27FC236}">
                <a16:creationId xmlns:a16="http://schemas.microsoft.com/office/drawing/2014/main" id="{19E78B2F-683C-633F-B33E-C053839FE835}"/>
              </a:ext>
            </a:extLst>
          </p:cNvPr>
          <p:cNvSpPr>
            <a:spLocks noGrp="1"/>
          </p:cNvSpPr>
          <p:nvPr>
            <p:ph type="body" sz="quarter" idx="3"/>
          </p:nvPr>
        </p:nvSpPr>
        <p:spPr/>
        <p:txBody>
          <a:bodyPr>
            <a:normAutofit/>
          </a:bodyPr>
          <a:lstStyle/>
          <a:p>
            <a:pPr algn="ctr"/>
            <a:r>
              <a:rPr lang="en-US" sz="3200" dirty="0"/>
              <a:t>Example</a:t>
            </a:r>
          </a:p>
        </p:txBody>
      </p:sp>
      <p:sp>
        <p:nvSpPr>
          <p:cNvPr id="5" name="Content Placeholder 4">
            <a:extLst>
              <a:ext uri="{FF2B5EF4-FFF2-40B4-BE49-F238E27FC236}">
                <a16:creationId xmlns:a16="http://schemas.microsoft.com/office/drawing/2014/main" id="{05E2686D-699A-CFF9-A620-724C9D99884D}"/>
              </a:ext>
            </a:extLst>
          </p:cNvPr>
          <p:cNvSpPr>
            <a:spLocks noGrp="1"/>
          </p:cNvSpPr>
          <p:nvPr>
            <p:ph sz="quarter" idx="4"/>
          </p:nvPr>
        </p:nvSpPr>
        <p:spPr/>
        <p:txBody>
          <a:bodyPr/>
          <a:lstStyle/>
          <a:p>
            <a:pPr>
              <a:buBlip>
                <a:blip r:embed="rId3"/>
              </a:buBlip>
            </a:pPr>
            <a:r>
              <a:rPr lang="en-US" dirty="0"/>
              <a:t>Issue of school uniforms </a:t>
            </a:r>
          </a:p>
          <a:p>
            <a:pPr>
              <a:buBlip>
                <a:blip r:embed="rId3"/>
              </a:buBlip>
            </a:pPr>
            <a:r>
              <a:rPr lang="en-US" dirty="0"/>
              <a:t>Often supported by schools and parents, and maybe even some students</a:t>
            </a:r>
          </a:p>
          <a:p>
            <a:pPr>
              <a:buBlip>
                <a:blip r:embed="rId3"/>
              </a:buBlip>
            </a:pPr>
            <a:r>
              <a:rPr lang="en-US" dirty="0"/>
              <a:t>Fosters inclusivity, removes the burden of trends and potential bullying based on looks, socio-economic status</a:t>
            </a:r>
          </a:p>
          <a:p>
            <a:pPr>
              <a:buBlip>
                <a:blip r:embed="rId3"/>
              </a:buBlip>
            </a:pPr>
            <a:r>
              <a:rPr lang="en-US" dirty="0"/>
              <a:t>Mandatory uniforms are problematic </a:t>
            </a:r>
          </a:p>
          <a:p>
            <a:pPr>
              <a:buBlip>
                <a:blip r:embed="rId3"/>
              </a:buBlip>
            </a:pPr>
            <a:r>
              <a:rPr lang="en-US" dirty="0"/>
              <a:t>Inclusivity is less the aim than conformity and compliance</a:t>
            </a:r>
          </a:p>
          <a:p>
            <a:pPr>
              <a:buBlip>
                <a:blip r:embed="rId3"/>
              </a:buBlip>
            </a:pPr>
            <a:r>
              <a:rPr lang="en-US" dirty="0"/>
              <a:t>This stunts identity growth, which may bring the potential for bullying, but real benefits outweigh potential costs--instead, have a dress code.</a:t>
            </a:r>
          </a:p>
          <a:p>
            <a:endParaRPr lang="en-US" dirty="0"/>
          </a:p>
        </p:txBody>
      </p:sp>
    </p:spTree>
    <p:extLst>
      <p:ext uri="{BB962C8B-B14F-4D97-AF65-F5344CB8AC3E}">
        <p14:creationId xmlns:p14="http://schemas.microsoft.com/office/powerpoint/2010/main" val="404742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When to Use the Rogerian Method</a:t>
            </a:r>
          </a:p>
        </p:txBody>
      </p:sp>
      <p:sp>
        <p:nvSpPr>
          <p:cNvPr id="4" name="TextBox 3">
            <a:extLst>
              <a:ext uri="{FF2B5EF4-FFF2-40B4-BE49-F238E27FC236}">
                <a16:creationId xmlns:a16="http://schemas.microsoft.com/office/drawing/2014/main" id="{0225E2EC-9263-B39D-C7C6-830274817E7F}"/>
              </a:ext>
            </a:extLst>
          </p:cNvPr>
          <p:cNvSpPr txBox="1"/>
          <p:nvPr/>
        </p:nvSpPr>
        <p:spPr>
          <a:xfrm>
            <a:off x="3302131" y="2613392"/>
            <a:ext cx="5587737" cy="1631216"/>
          </a:xfrm>
          <a:prstGeom prst="rect">
            <a:avLst/>
          </a:prstGeom>
          <a:noFill/>
        </p:spPr>
        <p:txBody>
          <a:bodyPr wrap="square">
            <a:spAutoFit/>
          </a:bodyPr>
          <a:lstStyle/>
          <a:p>
            <a:pPr marR="0">
              <a:spcBef>
                <a:spcPts val="0"/>
              </a:spcBef>
              <a:spcAft>
                <a:spcPts val="1200"/>
              </a:spcAft>
              <a:buClr>
                <a:schemeClr val="accent6">
                  <a:lumMod val="75000"/>
                </a:schemeClr>
              </a:buClr>
            </a:pPr>
            <a:r>
              <a:rPr lang="en-US" sz="2000" dirty="0">
                <a:solidFill>
                  <a:srgbClr val="000000"/>
                </a:solidFill>
                <a:effectLst/>
                <a:latin typeface="+mj-lt"/>
                <a:ea typeface="Times New Roman" panose="02020603050405020304" pitchFamily="18" charset="0"/>
              </a:rPr>
              <a:t>Rogerian is great for controversial topics in which the researcher is looking for common ground between two extremes, or if the argument is supporting a generally less widely-accepted view or a newer interpretation of a well-known problem. </a:t>
            </a:r>
          </a:p>
        </p:txBody>
      </p:sp>
    </p:spTree>
    <p:extLst>
      <p:ext uri="{BB962C8B-B14F-4D97-AF65-F5344CB8AC3E}">
        <p14:creationId xmlns:p14="http://schemas.microsoft.com/office/powerpoint/2010/main" val="231491314"/>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D4108-4BA3-5045-342A-BFA1061F12B1}"/>
              </a:ext>
            </a:extLst>
          </p:cNvPr>
          <p:cNvSpPr>
            <a:spLocks noGrp="1"/>
          </p:cNvSpPr>
          <p:nvPr>
            <p:ph type="title"/>
          </p:nvPr>
        </p:nvSpPr>
        <p:spPr/>
        <p:txBody>
          <a:bodyPr/>
          <a:lstStyle/>
          <a:p>
            <a:r>
              <a:rPr lang="en-US" dirty="0"/>
              <a:t>#3, The Classical Method</a:t>
            </a:r>
          </a:p>
        </p:txBody>
      </p:sp>
      <p:sp>
        <p:nvSpPr>
          <p:cNvPr id="2" name="Text Placeholder 1">
            <a:extLst>
              <a:ext uri="{FF2B5EF4-FFF2-40B4-BE49-F238E27FC236}">
                <a16:creationId xmlns:a16="http://schemas.microsoft.com/office/drawing/2014/main" id="{D5404FBC-3AD4-377D-4241-31A97A0B6D54}"/>
              </a:ext>
            </a:extLst>
          </p:cNvPr>
          <p:cNvSpPr>
            <a:spLocks noGrp="1"/>
          </p:cNvSpPr>
          <p:nvPr>
            <p:ph type="body" idx="1"/>
          </p:nvPr>
        </p:nvSpPr>
        <p:spPr/>
        <p:txBody>
          <a:bodyPr>
            <a:normAutofit/>
          </a:bodyPr>
          <a:lstStyle/>
          <a:p>
            <a:pPr algn="ctr"/>
            <a:r>
              <a:rPr lang="en-US" sz="3200" dirty="0"/>
              <a:t>Structure</a:t>
            </a:r>
          </a:p>
        </p:txBody>
      </p:sp>
      <p:sp>
        <p:nvSpPr>
          <p:cNvPr id="3" name="Content Placeholder 2">
            <a:extLst>
              <a:ext uri="{FF2B5EF4-FFF2-40B4-BE49-F238E27FC236}">
                <a16:creationId xmlns:a16="http://schemas.microsoft.com/office/drawing/2014/main" id="{8ABD0317-84AA-1BF4-494B-853535199524}"/>
              </a:ext>
            </a:extLst>
          </p:cNvPr>
          <p:cNvSpPr>
            <a:spLocks noGrp="1"/>
          </p:cNvSpPr>
          <p:nvPr>
            <p:ph sz="half" idx="2"/>
          </p:nvPr>
        </p:nvSpPr>
        <p:spPr/>
        <p:txBody>
          <a:bodyPr/>
          <a:lstStyle/>
          <a:p>
            <a:pPr marL="0" marR="0" indent="0">
              <a:spcBef>
                <a:spcPts val="0"/>
              </a:spcBef>
              <a:spcAft>
                <a:spcPts val="0"/>
              </a:spcAft>
              <a:buNone/>
            </a:pPr>
            <a:r>
              <a:rPr lang="en-US" sz="1800" dirty="0">
                <a:solidFill>
                  <a:srgbClr val="000000"/>
                </a:solidFill>
                <a:ea typeface="Times New Roman" panose="02020603050405020304" pitchFamily="18" charset="0"/>
              </a:rPr>
              <a:t>Definition and Application</a:t>
            </a:r>
            <a:endParaRPr lang="en-US" sz="1800" dirty="0">
              <a:solidFill>
                <a:srgbClr val="000000"/>
              </a:solidFill>
              <a:effectLst/>
              <a:ea typeface="Times New Roman" panose="02020603050405020304" pitchFamily="18" charset="0"/>
            </a:endParaRPr>
          </a:p>
          <a:p>
            <a:pPr marL="0" marR="0" lvl="0" indent="0" fontAlgn="base">
              <a:spcBef>
                <a:spcPts val="0"/>
              </a:spcBef>
              <a:spcAft>
                <a:spcPts val="0"/>
              </a:spcAft>
              <a:buSzPts val="1000"/>
              <a:buNone/>
              <a:tabLst>
                <a:tab pos="457200" algn="l"/>
              </a:tabLst>
            </a:pPr>
            <a:endParaRPr lang="en-US" sz="1800" dirty="0">
              <a:ea typeface="Times New Roman" panose="02020603050405020304" pitchFamily="18" charset="0"/>
            </a:endParaRPr>
          </a:p>
          <a:p>
            <a:pPr fontAlgn="base">
              <a:spcBef>
                <a:spcPts val="0"/>
              </a:spcBef>
              <a:spcAft>
                <a:spcPts val="1200"/>
              </a:spcAft>
              <a:buSzPct val="100000"/>
              <a:buBlip>
                <a:blip r:embed="rId3"/>
              </a:buBlip>
              <a:tabLst>
                <a:tab pos="457200" algn="l"/>
              </a:tabLst>
            </a:pPr>
            <a:r>
              <a:rPr lang="en-US" sz="1800" dirty="0">
                <a:solidFill>
                  <a:srgbClr val="000000"/>
                </a:solidFill>
                <a:ea typeface="Times New Roman" panose="02020603050405020304" pitchFamily="18" charset="0"/>
              </a:rPr>
              <a:t>I</a:t>
            </a:r>
            <a:r>
              <a:rPr lang="en-US" sz="1800" dirty="0">
                <a:solidFill>
                  <a:srgbClr val="000000"/>
                </a:solidFill>
                <a:effectLst/>
                <a:ea typeface="Times New Roman" panose="02020603050405020304" pitchFamily="18" charset="0"/>
              </a:rPr>
              <a:t>ntroduction</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Background/current scholarship</a:t>
            </a:r>
          </a:p>
          <a:p>
            <a:pPr fontAlgn="base">
              <a:spcBef>
                <a:spcPts val="0"/>
              </a:spcBef>
              <a:spcAft>
                <a:spcPts val="1200"/>
              </a:spcAft>
              <a:buSzPct val="100000"/>
              <a:buBlip>
                <a:blip r:embed="rId3"/>
              </a:buBlip>
              <a:tabLst>
                <a:tab pos="457200" algn="l"/>
              </a:tabLst>
            </a:pPr>
            <a:r>
              <a:rPr lang="en-US" sz="1800" dirty="0">
                <a:solidFill>
                  <a:srgbClr val="000000"/>
                </a:solidFill>
                <a:ea typeface="Times New Roman" panose="02020603050405020304" pitchFamily="18" charset="0"/>
              </a:rPr>
              <a:t>C</a:t>
            </a:r>
            <a:r>
              <a:rPr lang="en-US" sz="1800" dirty="0">
                <a:solidFill>
                  <a:srgbClr val="000000"/>
                </a:solidFill>
                <a:effectLst/>
                <a:ea typeface="Times New Roman" panose="02020603050405020304" pitchFamily="18" charset="0"/>
              </a:rPr>
              <a:t>laim/proposed view</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Argumentation and evidence</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Refutations</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Conclusions</a:t>
            </a:r>
          </a:p>
          <a:p>
            <a:endParaRPr lang="en-US" dirty="0"/>
          </a:p>
        </p:txBody>
      </p:sp>
      <p:sp>
        <p:nvSpPr>
          <p:cNvPr id="4" name="Text Placeholder 3">
            <a:extLst>
              <a:ext uri="{FF2B5EF4-FFF2-40B4-BE49-F238E27FC236}">
                <a16:creationId xmlns:a16="http://schemas.microsoft.com/office/drawing/2014/main" id="{19E78B2F-683C-633F-B33E-C053839FE835}"/>
              </a:ext>
            </a:extLst>
          </p:cNvPr>
          <p:cNvSpPr>
            <a:spLocks noGrp="1"/>
          </p:cNvSpPr>
          <p:nvPr>
            <p:ph type="body" sz="quarter" idx="3"/>
          </p:nvPr>
        </p:nvSpPr>
        <p:spPr/>
        <p:txBody>
          <a:bodyPr>
            <a:normAutofit/>
          </a:bodyPr>
          <a:lstStyle/>
          <a:p>
            <a:pPr algn="ctr"/>
            <a:r>
              <a:rPr lang="en-US" sz="3200" dirty="0"/>
              <a:t>Example</a:t>
            </a:r>
          </a:p>
        </p:txBody>
      </p:sp>
      <p:sp>
        <p:nvSpPr>
          <p:cNvPr id="5" name="Content Placeholder 4">
            <a:extLst>
              <a:ext uri="{FF2B5EF4-FFF2-40B4-BE49-F238E27FC236}">
                <a16:creationId xmlns:a16="http://schemas.microsoft.com/office/drawing/2014/main" id="{05E2686D-699A-CFF9-A620-724C9D99884D}"/>
              </a:ext>
            </a:extLst>
          </p:cNvPr>
          <p:cNvSpPr>
            <a:spLocks noGrp="1"/>
          </p:cNvSpPr>
          <p:nvPr>
            <p:ph sz="quarter" idx="4"/>
          </p:nvPr>
        </p:nvSpPr>
        <p:spPr/>
        <p:txBody>
          <a:bodyPr/>
          <a:lstStyle/>
          <a:p>
            <a:pPr>
              <a:buBlip>
                <a:blip r:embed="rId3"/>
              </a:buBlip>
            </a:pPr>
            <a:r>
              <a:rPr lang="en-US" dirty="0"/>
              <a:t>Minimum wage discussion, too many viewpoints on how much to pay</a:t>
            </a:r>
          </a:p>
          <a:p>
            <a:pPr>
              <a:buBlip>
                <a:blip r:embed="rId3"/>
              </a:buBlip>
            </a:pPr>
            <a:r>
              <a:rPr lang="en-US" dirty="0"/>
              <a:t>Currently, too many workers unable to secure basic necessities without a living wage</a:t>
            </a:r>
          </a:p>
          <a:p>
            <a:pPr>
              <a:buBlip>
                <a:blip r:embed="rId3"/>
              </a:buBlip>
            </a:pPr>
            <a:r>
              <a:rPr lang="en-US" dirty="0"/>
              <a:t>Raise the federal minimum wage </a:t>
            </a:r>
          </a:p>
          <a:p>
            <a:pPr>
              <a:buBlip>
                <a:blip r:embed="rId3"/>
              </a:buBlip>
            </a:pPr>
            <a:r>
              <a:rPr lang="en-US" dirty="0"/>
              <a:t>80.4 million Americans work for an hourly wage, but nearly 1.3 million receive wages less than the federal minimum (raising federal will help encourage state increases)</a:t>
            </a:r>
          </a:p>
          <a:p>
            <a:pPr>
              <a:buBlip>
                <a:blip r:embed="rId3"/>
              </a:buBlip>
            </a:pPr>
            <a:r>
              <a:rPr lang="en-US" dirty="0"/>
              <a:t>Cost of living and inflation problems, even if raising the wage</a:t>
            </a:r>
          </a:p>
          <a:p>
            <a:pPr>
              <a:buBlip>
                <a:blip r:embed="rId3"/>
              </a:buBlip>
            </a:pPr>
            <a:r>
              <a:rPr lang="en-US" dirty="0"/>
              <a:t>Worth it for mental health and well-being; no decrease in productivity</a:t>
            </a:r>
          </a:p>
          <a:p>
            <a:endParaRPr lang="en-US" dirty="0"/>
          </a:p>
        </p:txBody>
      </p:sp>
    </p:spTree>
    <p:extLst>
      <p:ext uri="{BB962C8B-B14F-4D97-AF65-F5344CB8AC3E}">
        <p14:creationId xmlns:p14="http://schemas.microsoft.com/office/powerpoint/2010/main" val="279651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When to Use the Classical Method</a:t>
            </a:r>
          </a:p>
        </p:txBody>
      </p:sp>
      <p:sp>
        <p:nvSpPr>
          <p:cNvPr id="4" name="TextBox 3">
            <a:extLst>
              <a:ext uri="{FF2B5EF4-FFF2-40B4-BE49-F238E27FC236}">
                <a16:creationId xmlns:a16="http://schemas.microsoft.com/office/drawing/2014/main" id="{0225E2EC-9263-B39D-C7C6-830274817E7F}"/>
              </a:ext>
            </a:extLst>
          </p:cNvPr>
          <p:cNvSpPr txBox="1"/>
          <p:nvPr/>
        </p:nvSpPr>
        <p:spPr>
          <a:xfrm>
            <a:off x="3302131" y="2459504"/>
            <a:ext cx="5587737" cy="1938992"/>
          </a:xfrm>
          <a:prstGeom prst="rect">
            <a:avLst/>
          </a:prstGeom>
          <a:noFill/>
        </p:spPr>
        <p:txBody>
          <a:bodyPr wrap="square">
            <a:spAutoFit/>
          </a:bodyPr>
          <a:lstStyle/>
          <a:p>
            <a:pPr marR="0">
              <a:spcBef>
                <a:spcPts val="0"/>
              </a:spcBef>
              <a:spcAft>
                <a:spcPts val="1200"/>
              </a:spcAft>
              <a:buClr>
                <a:schemeClr val="accent6">
                  <a:lumMod val="75000"/>
                </a:schemeClr>
              </a:buClr>
            </a:pPr>
            <a:r>
              <a:rPr lang="en-US" sz="2000" dirty="0">
                <a:solidFill>
                  <a:srgbClr val="000000"/>
                </a:solidFill>
                <a:effectLst/>
                <a:latin typeface="+mj-lt"/>
                <a:ea typeface="Times New Roman" panose="02020603050405020304" pitchFamily="18" charset="0"/>
              </a:rPr>
              <a:t>Also applies across subjects and types, but is best for more theoretical, analytic work where definitions of terms and narrowing concepts or scope is a big part of the equation (think issues of interpretation, qualitative work based on perspectives, analysis of art, philosophy, etc.)</a:t>
            </a:r>
          </a:p>
        </p:txBody>
      </p:sp>
    </p:spTree>
    <p:extLst>
      <p:ext uri="{BB962C8B-B14F-4D97-AF65-F5344CB8AC3E}">
        <p14:creationId xmlns:p14="http://schemas.microsoft.com/office/powerpoint/2010/main" val="4114605472"/>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The Major Difference in these New Practices?</a:t>
            </a:r>
          </a:p>
        </p:txBody>
      </p:sp>
      <p:sp>
        <p:nvSpPr>
          <p:cNvPr id="4" name="TextBox 3">
            <a:extLst>
              <a:ext uri="{FF2B5EF4-FFF2-40B4-BE49-F238E27FC236}">
                <a16:creationId xmlns:a16="http://schemas.microsoft.com/office/drawing/2014/main" id="{0225E2EC-9263-B39D-C7C6-830274817E7F}"/>
              </a:ext>
            </a:extLst>
          </p:cNvPr>
          <p:cNvSpPr txBox="1"/>
          <p:nvPr/>
        </p:nvSpPr>
        <p:spPr>
          <a:xfrm>
            <a:off x="2526384" y="1648799"/>
            <a:ext cx="7296345" cy="2092881"/>
          </a:xfrm>
          <a:prstGeom prst="rect">
            <a:avLst/>
          </a:prstGeom>
          <a:noFill/>
        </p:spPr>
        <p:txBody>
          <a:bodyPr wrap="square">
            <a:spAutoFit/>
          </a:bodyPr>
          <a:lstStyle/>
          <a:p>
            <a:pPr marR="0">
              <a:spcBef>
                <a:spcPts val="0"/>
              </a:spcBef>
              <a:spcAft>
                <a:spcPts val="1200"/>
              </a:spcAft>
              <a:buClr>
                <a:schemeClr val="accent6">
                  <a:lumMod val="75000"/>
                </a:schemeClr>
              </a:buClr>
            </a:pPr>
            <a:r>
              <a:rPr lang="en-US" sz="2000" dirty="0">
                <a:solidFill>
                  <a:srgbClr val="000000"/>
                </a:solidFill>
                <a:effectLst/>
                <a:latin typeface="+mj-lt"/>
                <a:ea typeface="Times New Roman" panose="02020603050405020304" pitchFamily="18" charset="0"/>
              </a:rPr>
              <a:t>Acknowledging the Counter-arguments:</a:t>
            </a:r>
          </a:p>
          <a:p>
            <a:pPr marR="0">
              <a:spcBef>
                <a:spcPts val="0"/>
              </a:spcBef>
              <a:spcAft>
                <a:spcPts val="1200"/>
              </a:spcAft>
              <a:buClr>
                <a:schemeClr val="accent6">
                  <a:lumMod val="75000"/>
                </a:schemeClr>
              </a:buClr>
            </a:pPr>
            <a:r>
              <a:rPr lang="en-US" sz="2000" dirty="0">
                <a:solidFill>
                  <a:srgbClr val="000000"/>
                </a:solidFill>
                <a:effectLst/>
                <a:latin typeface="+mj-lt"/>
                <a:ea typeface="Times New Roman" panose="02020603050405020304" pitchFamily="18" charset="0"/>
              </a:rPr>
              <a:t>An argument that is entirely one-sided will not be persuasive. In order to successfully convince someone that your claim is correct, you need to be able to anticipate objections and develop responses to them. This requires awareness of the evidence and reasons that contradict your conclusion, and the ability to find the flaws in them</a:t>
            </a:r>
          </a:p>
        </p:txBody>
      </p:sp>
      <p:sp>
        <p:nvSpPr>
          <p:cNvPr id="7" name="TextBox 6">
            <a:extLst>
              <a:ext uri="{FF2B5EF4-FFF2-40B4-BE49-F238E27FC236}">
                <a16:creationId xmlns:a16="http://schemas.microsoft.com/office/drawing/2014/main" id="{AB9339BF-6F28-4C3D-3696-684A3CE0522C}"/>
              </a:ext>
            </a:extLst>
          </p:cNvPr>
          <p:cNvSpPr txBox="1"/>
          <p:nvPr/>
        </p:nvSpPr>
        <p:spPr>
          <a:xfrm>
            <a:off x="2698423" y="4251588"/>
            <a:ext cx="7463672" cy="1323439"/>
          </a:xfrm>
          <a:prstGeom prst="rect">
            <a:avLst/>
          </a:prstGeom>
          <a:noFill/>
        </p:spPr>
        <p:txBody>
          <a:bodyPr wrap="square">
            <a:spAutoFit/>
          </a:bodyPr>
          <a:lstStyle/>
          <a:p>
            <a:pPr algn="l"/>
            <a:r>
              <a:rPr lang="en-US" sz="2000" dirty="0">
                <a:latin typeface="+mj-lt"/>
              </a:rPr>
              <a:t>Ask:</a:t>
            </a:r>
          </a:p>
          <a:p>
            <a:pPr marL="514350" lvl="1" indent="-342900" algn="l">
              <a:buClr>
                <a:schemeClr val="accent6">
                  <a:lumMod val="50000"/>
                </a:schemeClr>
              </a:buClr>
              <a:buFont typeface="Courier New" panose="02070309020205020404" pitchFamily="49" charset="0"/>
              <a:buChar char="o"/>
            </a:pPr>
            <a:r>
              <a:rPr lang="en-US" sz="2000" dirty="0">
                <a:latin typeface="+mj-lt"/>
              </a:rPr>
              <a:t>Who might disagree with my position? Why?</a:t>
            </a:r>
          </a:p>
          <a:p>
            <a:pPr marL="514350" lvl="1" indent="-342900" algn="l">
              <a:buClr>
                <a:schemeClr val="accent6">
                  <a:lumMod val="50000"/>
                </a:schemeClr>
              </a:buClr>
              <a:buFont typeface="Courier New" panose="02070309020205020404" pitchFamily="49" charset="0"/>
              <a:buChar char="o"/>
            </a:pPr>
            <a:r>
              <a:rPr lang="en-US" sz="2000" dirty="0">
                <a:latin typeface="+mj-lt"/>
              </a:rPr>
              <a:t>What gaps or omissions are there in my evidence (or reasoning)?</a:t>
            </a:r>
          </a:p>
          <a:p>
            <a:pPr marL="514350" lvl="1" indent="-342900" algn="l">
              <a:buClr>
                <a:schemeClr val="accent6">
                  <a:lumMod val="50000"/>
                </a:schemeClr>
              </a:buClr>
              <a:buFont typeface="Courier New" panose="02070309020205020404" pitchFamily="49" charset="0"/>
              <a:buChar char="o"/>
            </a:pPr>
            <a:r>
              <a:rPr lang="en-US" sz="2000" dirty="0">
                <a:latin typeface="+mj-lt"/>
              </a:rPr>
              <a:t>What evidence would support an opposing position?</a:t>
            </a:r>
          </a:p>
        </p:txBody>
      </p:sp>
    </p:spTree>
    <p:extLst>
      <p:ext uri="{BB962C8B-B14F-4D97-AF65-F5344CB8AC3E}">
        <p14:creationId xmlns:p14="http://schemas.microsoft.com/office/powerpoint/2010/main" val="1176659659"/>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t>Important!</a:t>
            </a:r>
          </a:p>
        </p:txBody>
      </p:sp>
      <p:sp>
        <p:nvSpPr>
          <p:cNvPr id="4" name="Rectangle: Rounded Corners 3">
            <a:extLst>
              <a:ext uri="{FF2B5EF4-FFF2-40B4-BE49-F238E27FC236}">
                <a16:creationId xmlns:a16="http://schemas.microsoft.com/office/drawing/2014/main" id="{6DA82708-1B9A-3E08-BB43-1E1D530D56CD}"/>
              </a:ext>
              <a:ext uri="{C183D7F6-B498-43B3-948B-1728B52AA6E4}">
                <adec:decorative xmlns:adec="http://schemas.microsoft.com/office/drawing/2017/decorative" val="1"/>
              </a:ext>
            </a:extLst>
          </p:cNvPr>
          <p:cNvSpPr/>
          <p:nvPr/>
        </p:nvSpPr>
        <p:spPr>
          <a:xfrm>
            <a:off x="2295035" y="2707850"/>
            <a:ext cx="7522194" cy="1442300"/>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562717" y="2889886"/>
            <a:ext cx="7066565" cy="4771908"/>
          </a:xfrm>
        </p:spPr>
        <p:txBody>
          <a:bodyPr>
            <a:normAutofit/>
          </a:bodyPr>
          <a:lstStyle/>
          <a:p>
            <a:pPr algn="ctr">
              <a:spcBef>
                <a:spcPts val="0"/>
              </a:spcBef>
            </a:pPr>
            <a:r>
              <a:rPr lang="en-US" sz="1800" dirty="0">
                <a:effectLst/>
                <a:ea typeface="Times New Roman" panose="02020603050405020304" pitchFamily="18" charset="0"/>
              </a:rPr>
              <a:t>Always treat opposing positions respectfully and fairly. This will make your own argument much stronger because it (a) forces you to attend to the very precise reasons why someone might hold another point of view, and (b) leads you to think more carefully about why you disagree.</a:t>
            </a:r>
          </a:p>
        </p:txBody>
      </p:sp>
    </p:spTree>
    <p:extLst>
      <p:ext uri="{BB962C8B-B14F-4D97-AF65-F5344CB8AC3E}">
        <p14:creationId xmlns:p14="http://schemas.microsoft.com/office/powerpoint/2010/main" val="29136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t>The College Board’s Introduction to Task 2, Stimulus Materials</a:t>
            </a:r>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541120" y="1442302"/>
            <a:ext cx="7109760" cy="4771908"/>
          </a:xfrm>
        </p:spPr>
        <p:txBody>
          <a:bodyPr/>
          <a:lstStyle/>
          <a:p>
            <a:r>
              <a:rPr lang="en-US" dirty="0"/>
              <a:t>In early January each year, College Board will release academic, cross-curricular stimulus material (texts) focused on a theme representing a range of perspectives from each of the following domains:</a:t>
            </a:r>
          </a:p>
          <a:p>
            <a:pPr marL="285750" indent="-285750">
              <a:buBlip>
                <a:blip r:embed="rId4"/>
              </a:buBlip>
            </a:pPr>
            <a:r>
              <a:rPr lang="en-US" dirty="0"/>
              <a:t>Natural Sciences, Technology, Mathematics, Environment</a:t>
            </a:r>
          </a:p>
          <a:p>
            <a:pPr marL="285750" indent="-285750">
              <a:buBlip>
                <a:blip r:embed="rId4"/>
              </a:buBlip>
            </a:pPr>
            <a:r>
              <a:rPr lang="en-US" dirty="0"/>
              <a:t>Social Sciences, Politics, Economics, Psychology</a:t>
            </a:r>
          </a:p>
          <a:p>
            <a:pPr marL="285750" indent="-285750">
              <a:buBlip>
                <a:blip r:embed="rId4"/>
              </a:buBlip>
            </a:pPr>
            <a:r>
              <a:rPr lang="en-US" dirty="0"/>
              <a:t>Arts (Visual Arts, Music, Dance, Theater)</a:t>
            </a:r>
          </a:p>
          <a:p>
            <a:pPr marL="285750" indent="-285750">
              <a:buBlip>
                <a:blip r:embed="rId4"/>
              </a:buBlip>
            </a:pPr>
            <a:r>
              <a:rPr lang="en-US" dirty="0"/>
              <a:t>Culture, Languages, Linguistics</a:t>
            </a:r>
          </a:p>
          <a:p>
            <a:pPr marL="285750" indent="-285750">
              <a:buBlip>
                <a:blip r:embed="rId4"/>
              </a:buBlip>
            </a:pPr>
            <a:r>
              <a:rPr lang="en-US" dirty="0"/>
              <a:t>History</a:t>
            </a:r>
          </a:p>
          <a:p>
            <a:pPr marL="285750" indent="-285750">
              <a:buBlip>
                <a:blip r:embed="rId4"/>
              </a:buBlip>
            </a:pPr>
            <a:r>
              <a:rPr lang="en-US" dirty="0"/>
              <a:t>Literature, Philosophy, Critical Theory/Criticism</a:t>
            </a:r>
          </a:p>
          <a:p>
            <a:endParaRPr lang="en-US" dirty="0"/>
          </a:p>
          <a:p>
            <a:r>
              <a:rPr lang="en-US" dirty="0"/>
              <a:t>The following will be represented in the texts:</a:t>
            </a:r>
          </a:p>
          <a:p>
            <a:pPr marL="285750" indent="-285750">
              <a:buBlip>
                <a:blip r:embed="rId4"/>
              </a:buBlip>
            </a:pPr>
            <a:r>
              <a:rPr lang="en-US" dirty="0"/>
              <a:t>Multimedia text (e.g., photographs, artwork, video, music)</a:t>
            </a:r>
          </a:p>
          <a:p>
            <a:pPr marL="285750" indent="-285750">
              <a:buBlip>
                <a:blip r:embed="rId4"/>
              </a:buBlip>
            </a:pPr>
            <a:r>
              <a:rPr lang="en-US" dirty="0"/>
              <a:t>Quantitative data</a:t>
            </a:r>
          </a:p>
          <a:p>
            <a:endParaRPr lang="en-US" dirty="0"/>
          </a:p>
        </p:txBody>
      </p:sp>
    </p:spTree>
    <p:extLst>
      <p:ext uri="{BB962C8B-B14F-4D97-AF65-F5344CB8AC3E}">
        <p14:creationId xmlns:p14="http://schemas.microsoft.com/office/powerpoint/2010/main" val="153601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t>The College Board’s Introduction to Task 2, Individual Written Argument (IWA)</a:t>
            </a:r>
          </a:p>
        </p:txBody>
      </p:sp>
      <p:sp>
        <p:nvSpPr>
          <p:cNvPr id="4" name="Rectangle: Rounded Corners 3">
            <a:extLst>
              <a:ext uri="{FF2B5EF4-FFF2-40B4-BE49-F238E27FC236}">
                <a16:creationId xmlns:a16="http://schemas.microsoft.com/office/drawing/2014/main" id="{6DA82708-1B9A-3E08-BB43-1E1D530D56CD}"/>
              </a:ext>
              <a:ext uri="{C183D7F6-B498-43B3-948B-1728B52AA6E4}">
                <adec:decorative xmlns:adec="http://schemas.microsoft.com/office/drawing/2017/decorative" val="1"/>
              </a:ext>
            </a:extLst>
          </p:cNvPr>
          <p:cNvSpPr/>
          <p:nvPr/>
        </p:nvSpPr>
        <p:spPr>
          <a:xfrm>
            <a:off x="2374770" y="1838228"/>
            <a:ext cx="7442459" cy="3409609"/>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628019" y="1994340"/>
            <a:ext cx="6935960" cy="4771908"/>
          </a:xfrm>
        </p:spPr>
        <p:txBody>
          <a:bodyPr/>
          <a:lstStyle/>
          <a:p>
            <a:pPr algn="ctr"/>
            <a:r>
              <a:rPr lang="en-US" dirty="0"/>
              <a:t>Students read and analyze the provided stimulus materials to identify thematic connections among them and possible areas for inquiry. Their inquiry must be based on a thematic connection between at least two of the stimulus materials. Students then compose a research question prompted by their analysis of the stimulus materials; gather additional information through research; analyze, evaluate, and select evidence; and develop a logical, well-reasoned argument of 2,000 words. The final paper must integrate at least one of the stimulus materials as part of the response.</a:t>
            </a:r>
          </a:p>
          <a:p>
            <a:pPr algn="ctr"/>
            <a:endParaRPr lang="en-US" dirty="0"/>
          </a:p>
          <a:p>
            <a:pPr algn="ctr"/>
            <a:r>
              <a:rPr lang="en-US" dirty="0"/>
              <a:t>Students must avoid plagiarism by acknowledging, attributing, and/or citing sources throughout the paper and including a bibliography or works cited (see the AP Capstone Policy on Plagiarism and Falsification or Fabrication of Information).</a:t>
            </a:r>
          </a:p>
          <a:p>
            <a:endParaRPr lang="en-US" dirty="0"/>
          </a:p>
        </p:txBody>
      </p:sp>
    </p:spTree>
    <p:extLst>
      <p:ext uri="{BB962C8B-B14F-4D97-AF65-F5344CB8AC3E}">
        <p14:creationId xmlns:p14="http://schemas.microsoft.com/office/powerpoint/2010/main" val="32692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7FFEC-D2CE-161E-5184-957A69B7FF40}"/>
              </a:ext>
            </a:extLst>
          </p:cNvPr>
          <p:cNvSpPr>
            <a:spLocks noGrp="1"/>
          </p:cNvSpPr>
          <p:nvPr>
            <p:ph type="title"/>
          </p:nvPr>
        </p:nvSpPr>
        <p:spPr/>
        <p:txBody>
          <a:bodyPr/>
          <a:lstStyle/>
          <a:p>
            <a:r>
              <a:rPr lang="en-US" dirty="0"/>
              <a:t>The College Board’s Introduction to End-of-course Exam, Part B</a:t>
            </a:r>
          </a:p>
        </p:txBody>
      </p:sp>
      <p:sp>
        <p:nvSpPr>
          <p:cNvPr id="4" name="Rectangle: Rounded Corners 3">
            <a:extLst>
              <a:ext uri="{FF2B5EF4-FFF2-40B4-BE49-F238E27FC236}">
                <a16:creationId xmlns:a16="http://schemas.microsoft.com/office/drawing/2014/main" id="{6DA82708-1B9A-3E08-BB43-1E1D530D56CD}"/>
              </a:ext>
              <a:ext uri="{C183D7F6-B498-43B3-948B-1728B52AA6E4}">
                <adec:decorative xmlns:adec="http://schemas.microsoft.com/office/drawing/2017/decorative" val="1"/>
              </a:ext>
            </a:extLst>
          </p:cNvPr>
          <p:cNvSpPr/>
          <p:nvPr/>
        </p:nvSpPr>
        <p:spPr>
          <a:xfrm>
            <a:off x="2295035" y="1828801"/>
            <a:ext cx="7601930" cy="3478490"/>
          </a:xfrm>
          <a:prstGeom prst="roundRect">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79CD422-BE59-B379-FEA9-369D0C4FE6F3}"/>
              </a:ext>
            </a:extLst>
          </p:cNvPr>
          <p:cNvSpPr>
            <a:spLocks noGrp="1"/>
          </p:cNvSpPr>
          <p:nvPr>
            <p:ph idx="1"/>
          </p:nvPr>
        </p:nvSpPr>
        <p:spPr>
          <a:xfrm>
            <a:off x="2374771" y="1909499"/>
            <a:ext cx="7442458" cy="4771908"/>
          </a:xfrm>
        </p:spPr>
        <p:txBody>
          <a:bodyPr>
            <a:normAutofit/>
          </a:bodyPr>
          <a:lstStyle/>
          <a:p>
            <a:pPr algn="ctr">
              <a:spcBef>
                <a:spcPts val="0"/>
              </a:spcBef>
            </a:pPr>
            <a:r>
              <a:rPr lang="en-US" dirty="0">
                <a:effectLst/>
                <a:ea typeface="Times New Roman" panose="02020603050405020304" pitchFamily="18" charset="0"/>
              </a:rPr>
              <a:t>Suggested time: 90 minutes</a:t>
            </a:r>
          </a:p>
          <a:p>
            <a:pPr algn="ctr">
              <a:spcBef>
                <a:spcPts val="0"/>
              </a:spcBef>
            </a:pPr>
            <a:r>
              <a:rPr lang="en-US" dirty="0">
                <a:effectLst/>
                <a:ea typeface="Times New Roman" panose="02020603050405020304" pitchFamily="18" charset="0"/>
              </a:rPr>
              <a:t>Four sources provided</a:t>
            </a:r>
          </a:p>
          <a:p>
            <a:pPr algn="ctr"/>
            <a:r>
              <a:rPr lang="en-US" dirty="0">
                <a:effectLst/>
                <a:ea typeface="Times New Roman" panose="02020603050405020304" pitchFamily="18" charset="0"/>
              </a:rPr>
              <a:t>Students are asked to build their own arguments using at least two of the four provided sources. Each of the four sources will explore a common theme through a different perspective, allowing multiple entry points for students to approach the topic.</a:t>
            </a:r>
          </a:p>
          <a:p>
            <a:pPr algn="ctr"/>
            <a:r>
              <a:rPr lang="en-US" dirty="0">
                <a:effectLst/>
                <a:ea typeface="Times New Roman" panose="02020603050405020304" pitchFamily="18" charset="0"/>
              </a:rPr>
              <a:t>Directions: Read the four sources carefully, focusing on a theme or issue that connects them and the different perspectives each represents. Then, write a logically organized, well-reasoned, and well-written argument that presents your own perspective on the theme or issue you identified. You must incorporate at least two of the sources provided and link the claims in your argument to supporting evidence. You may also use the other provided sources or draw upon your own knowledge. In your response, refer to the provided sources as Source A, Source B, Source C, or Source D, or by the authors’ names.</a:t>
            </a:r>
          </a:p>
        </p:txBody>
      </p:sp>
    </p:spTree>
    <p:extLst>
      <p:ext uri="{BB962C8B-B14F-4D97-AF65-F5344CB8AC3E}">
        <p14:creationId xmlns:p14="http://schemas.microsoft.com/office/powerpoint/2010/main" val="191093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530625-8778-3BD5-BB6C-B4300DC29428}"/>
              </a:ext>
            </a:extLst>
          </p:cNvPr>
          <p:cNvSpPr>
            <a:spLocks noGrp="1"/>
          </p:cNvSpPr>
          <p:nvPr>
            <p:ph type="title"/>
          </p:nvPr>
        </p:nvSpPr>
        <p:spPr/>
        <p:txBody>
          <a:bodyPr/>
          <a:lstStyle/>
          <a:p>
            <a:r>
              <a:rPr lang="en-US" dirty="0"/>
              <a:t>Constructing an Argument</a:t>
            </a:r>
          </a:p>
        </p:txBody>
      </p:sp>
      <p:sp>
        <p:nvSpPr>
          <p:cNvPr id="12" name="Rectangle 11">
            <a:extLst>
              <a:ext uri="{FF2B5EF4-FFF2-40B4-BE49-F238E27FC236}">
                <a16:creationId xmlns:a16="http://schemas.microsoft.com/office/drawing/2014/main" id="{D65D7161-93F2-107D-9194-FDC6AD6E74A2}"/>
              </a:ext>
            </a:extLst>
          </p:cNvPr>
          <p:cNvSpPr/>
          <p:nvPr/>
        </p:nvSpPr>
        <p:spPr>
          <a:xfrm>
            <a:off x="4926067" y="1313489"/>
            <a:ext cx="2039405" cy="923330"/>
          </a:xfrm>
          <a:prstGeom prst="rect">
            <a:avLst/>
          </a:prstGeom>
          <a:noFill/>
        </p:spPr>
        <p:txBody>
          <a:bodyPr wrap="none" lIns="91440" tIns="45720" rIns="91440" bIns="45720">
            <a:spAutoFit/>
          </a:bodyPr>
          <a:lstStyle/>
          <a:p>
            <a:pPr algn="ctr"/>
            <a:r>
              <a:rPr lang="en-US" sz="5400" b="0" cap="none" spc="0" dirty="0">
                <a:ln w="0">
                  <a:solidFill>
                    <a:schemeClr val="accent6">
                      <a:lumMod val="60000"/>
                      <a:lumOff val="40000"/>
                    </a:schemeClr>
                  </a:solidFill>
                </a:ln>
                <a:solidFill>
                  <a:schemeClr val="accent6">
                    <a:lumMod val="75000"/>
                  </a:schemeClr>
                </a:solidFill>
                <a:effectLst>
                  <a:outerShdw blurRad="38100" dist="25400" dir="5400000" algn="ctr" rotWithShape="0">
                    <a:srgbClr val="6E747A">
                      <a:alpha val="43000"/>
                    </a:srgbClr>
                  </a:outerShdw>
                </a:effectLst>
                <a:latin typeface="+mn-lt"/>
              </a:rPr>
              <a:t>STEP 1</a:t>
            </a:r>
          </a:p>
        </p:txBody>
      </p:sp>
      <p:sp>
        <p:nvSpPr>
          <p:cNvPr id="9" name="Content Placeholder 8">
            <a:extLst>
              <a:ext uri="{FF2B5EF4-FFF2-40B4-BE49-F238E27FC236}">
                <a16:creationId xmlns:a16="http://schemas.microsoft.com/office/drawing/2014/main" id="{A42A97C0-A8E6-A6EA-5E67-58FA684F55B6}"/>
              </a:ext>
            </a:extLst>
          </p:cNvPr>
          <p:cNvSpPr>
            <a:spLocks noGrp="1"/>
          </p:cNvSpPr>
          <p:nvPr>
            <p:ph sz="half" idx="2"/>
          </p:nvPr>
        </p:nvSpPr>
        <p:spPr>
          <a:xfrm>
            <a:off x="3704665" y="2292814"/>
            <a:ext cx="4760447" cy="1698542"/>
          </a:xfrm>
        </p:spPr>
        <p:txBody>
          <a:bodyPr>
            <a:normAutofit lnSpcReduction="10000"/>
          </a:bodyPr>
          <a:lstStyle/>
          <a:p>
            <a:pPr marL="0" marR="0" indent="0">
              <a:spcBef>
                <a:spcPts val="0"/>
              </a:spcBef>
              <a:spcAft>
                <a:spcPts val="0"/>
              </a:spcAft>
              <a:buNone/>
            </a:pPr>
            <a:r>
              <a:rPr lang="en-US" sz="1800" dirty="0">
                <a:solidFill>
                  <a:srgbClr val="000000"/>
                </a:solidFill>
                <a:ea typeface="Times New Roman" panose="02020603050405020304" pitchFamily="18" charset="0"/>
              </a:rPr>
              <a:t>K</a:t>
            </a:r>
            <a:r>
              <a:rPr lang="en-US" sz="1800" dirty="0">
                <a:solidFill>
                  <a:srgbClr val="000000"/>
                </a:solidFill>
                <a:effectLst/>
                <a:ea typeface="Times New Roman" panose="02020603050405020304" pitchFamily="18" charset="0"/>
              </a:rPr>
              <a:t>now what you are going to be arguing for. What thesis or conclusion will you defend? </a:t>
            </a:r>
          </a:p>
          <a:p>
            <a:pPr marL="0" marR="0" indent="0">
              <a:spcBef>
                <a:spcPts val="0"/>
              </a:spcBef>
              <a:spcAft>
                <a:spcPts val="0"/>
              </a:spcAft>
              <a:buNone/>
            </a:pPr>
            <a:endParaRPr lang="en-US" sz="1800" dirty="0">
              <a:solidFill>
                <a:srgbClr val="000000"/>
              </a:solidFill>
              <a:ea typeface="Times New Roman" panose="02020603050405020304" pitchFamily="18" charset="0"/>
            </a:endParaRPr>
          </a:p>
          <a:p>
            <a:pPr marL="0" marR="0" indent="0">
              <a:spcBef>
                <a:spcPts val="0"/>
              </a:spcBef>
              <a:spcAft>
                <a:spcPts val="0"/>
              </a:spcAft>
              <a:buNone/>
            </a:pPr>
            <a:r>
              <a:rPr lang="en-US" sz="1800" dirty="0">
                <a:solidFill>
                  <a:srgbClr val="000000"/>
                </a:solidFill>
                <a:effectLst/>
                <a:ea typeface="Times New Roman" panose="02020603050405020304" pitchFamily="18" charset="0"/>
              </a:rPr>
              <a:t>You will often need to research your subject's differing positions before you can fully determine this.</a:t>
            </a:r>
            <a:endParaRPr lang="en-US" sz="1800" dirty="0">
              <a:effectLst/>
              <a:ea typeface="Times New Roman" panose="02020603050405020304" pitchFamily="18" charset="0"/>
            </a:endParaRPr>
          </a:p>
          <a:p>
            <a:pPr marL="0" marR="0" indent="0">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10" name="Text Placeholder 9">
            <a:extLst>
              <a:ext uri="{FF2B5EF4-FFF2-40B4-BE49-F238E27FC236}">
                <a16:creationId xmlns:a16="http://schemas.microsoft.com/office/drawing/2014/main" id="{D690D97D-CECE-FE0F-6109-500502E8ADBF}"/>
              </a:ext>
            </a:extLst>
          </p:cNvPr>
          <p:cNvSpPr>
            <a:spLocks noGrp="1"/>
          </p:cNvSpPr>
          <p:nvPr>
            <p:ph type="body" sz="quarter" idx="3"/>
          </p:nvPr>
        </p:nvSpPr>
        <p:spPr>
          <a:xfrm>
            <a:off x="3554434" y="3909011"/>
            <a:ext cx="4782669" cy="823912"/>
          </a:xfrm>
        </p:spPr>
        <p:txBody>
          <a:bodyPr>
            <a:noAutofit/>
          </a:bodyPr>
          <a:lstStyle/>
          <a:p>
            <a:pPr algn="ctr"/>
            <a:r>
              <a:rPr lang="en-US" sz="5400" b="0" cap="none" spc="0" dirty="0">
                <a:ln w="0">
                  <a:solidFill>
                    <a:schemeClr val="accent6">
                      <a:lumMod val="60000"/>
                      <a:lumOff val="40000"/>
                    </a:schemeClr>
                  </a:solidFill>
                </a:ln>
                <a:solidFill>
                  <a:schemeClr val="accent6">
                    <a:lumMod val="75000"/>
                  </a:schemeClr>
                </a:solidFill>
                <a:effectLst>
                  <a:outerShdw blurRad="38100" dist="25400" dir="5400000" algn="ctr" rotWithShape="0">
                    <a:srgbClr val="6E747A">
                      <a:alpha val="43000"/>
                    </a:srgbClr>
                  </a:outerShdw>
                </a:effectLst>
                <a:latin typeface="+mn-lt"/>
              </a:rPr>
              <a:t>STEP 2</a:t>
            </a:r>
          </a:p>
        </p:txBody>
      </p:sp>
      <p:sp>
        <p:nvSpPr>
          <p:cNvPr id="11" name="Content Placeholder 10">
            <a:extLst>
              <a:ext uri="{FF2B5EF4-FFF2-40B4-BE49-F238E27FC236}">
                <a16:creationId xmlns:a16="http://schemas.microsoft.com/office/drawing/2014/main" id="{31DD9765-D438-82D1-D98B-12A48E5B7055}"/>
              </a:ext>
            </a:extLst>
          </p:cNvPr>
          <p:cNvSpPr>
            <a:spLocks noGrp="1"/>
          </p:cNvSpPr>
          <p:nvPr>
            <p:ph sz="quarter" idx="4"/>
          </p:nvPr>
        </p:nvSpPr>
        <p:spPr>
          <a:xfrm>
            <a:off x="3704665" y="4801405"/>
            <a:ext cx="4782669" cy="3684588"/>
          </a:xfrm>
        </p:spPr>
        <p:txBody>
          <a:bodyPr/>
          <a:lstStyle/>
          <a:p>
            <a:pPr marL="0" indent="0">
              <a:buNone/>
            </a:pPr>
            <a:r>
              <a:rPr lang="en-US" sz="1800" dirty="0">
                <a:solidFill>
                  <a:srgbClr val="000000"/>
                </a:solidFill>
                <a:effectLst/>
                <a:ea typeface="Times New Roman" panose="02020603050405020304" pitchFamily="18" charset="0"/>
              </a:rPr>
              <a:t>Determine your premises, which comprise the reasons or evidence that support your conclusion.</a:t>
            </a:r>
            <a:endParaRPr lang="en-US" sz="1800"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165254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5F58BE-9F20-A815-5976-BD23C3A5A360}"/>
              </a:ext>
            </a:extLst>
          </p:cNvPr>
          <p:cNvSpPr>
            <a:spLocks noGrp="1"/>
          </p:cNvSpPr>
          <p:nvPr>
            <p:ph type="title"/>
          </p:nvPr>
        </p:nvSpPr>
        <p:spPr/>
        <p:txBody>
          <a:bodyPr/>
          <a:lstStyle/>
          <a:p>
            <a:r>
              <a:rPr lang="en-US" dirty="0"/>
              <a:t>Selecting Evidence</a:t>
            </a:r>
          </a:p>
        </p:txBody>
      </p:sp>
      <p:pic>
        <p:nvPicPr>
          <p:cNvPr id="13" name="Picture 12">
            <a:extLst>
              <a:ext uri="{FF2B5EF4-FFF2-40B4-BE49-F238E27FC236}">
                <a16:creationId xmlns:a16="http://schemas.microsoft.com/office/drawing/2014/main" id="{700534FB-AEB0-002F-19B6-661AD98E4E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11630" y="1459120"/>
            <a:ext cx="6097604" cy="1589990"/>
          </a:xfrm>
          <a:prstGeom prst="rect">
            <a:avLst/>
          </a:prstGeom>
        </p:spPr>
      </p:pic>
      <p:sp>
        <p:nvSpPr>
          <p:cNvPr id="15" name="TextBox 14">
            <a:extLst>
              <a:ext uri="{FF2B5EF4-FFF2-40B4-BE49-F238E27FC236}">
                <a16:creationId xmlns:a16="http://schemas.microsoft.com/office/drawing/2014/main" id="{F37261D1-76C9-08B6-8218-4B345BD5569D}"/>
              </a:ext>
            </a:extLst>
          </p:cNvPr>
          <p:cNvSpPr txBox="1"/>
          <p:nvPr/>
        </p:nvSpPr>
        <p:spPr>
          <a:xfrm>
            <a:off x="3447300" y="1592395"/>
            <a:ext cx="5470457" cy="1323439"/>
          </a:xfrm>
          <a:prstGeom prst="rect">
            <a:avLst/>
          </a:prstGeom>
          <a:noFill/>
        </p:spPr>
        <p:txBody>
          <a:bodyPr wrap="square">
            <a:spAutoFit/>
          </a:bodyPr>
          <a:lstStyle/>
          <a:p>
            <a:pPr marL="0" marR="0">
              <a:spcBef>
                <a:spcPts val="0"/>
              </a:spcBef>
              <a:spcAft>
                <a:spcPts val="0"/>
              </a:spcAft>
            </a:pPr>
            <a:r>
              <a:rPr lang="en-US" sz="1600" dirty="0">
                <a:solidFill>
                  <a:srgbClr val="000000"/>
                </a:solidFill>
                <a:effectLst/>
                <a:latin typeface="+mj-lt"/>
                <a:ea typeface="Times New Roman" panose="02020603050405020304" pitchFamily="18" charset="0"/>
              </a:rPr>
              <a:t>To support your position, you may rely on many different types of evidence including measurements, statistics, authority, reasoning, observation, and experience. It is helpful to consider the strengths and limits of the different types of evidence when choosing what to include.</a:t>
            </a:r>
            <a:endParaRPr lang="en-US" sz="1600" dirty="0">
              <a:effectLst/>
              <a:latin typeface="+mj-lt"/>
              <a:ea typeface="Times New Roman" panose="02020603050405020304" pitchFamily="18" charset="0"/>
            </a:endParaRPr>
          </a:p>
        </p:txBody>
      </p:sp>
      <p:sp>
        <p:nvSpPr>
          <p:cNvPr id="11" name="Content Placeholder 10">
            <a:extLst>
              <a:ext uri="{FF2B5EF4-FFF2-40B4-BE49-F238E27FC236}">
                <a16:creationId xmlns:a16="http://schemas.microsoft.com/office/drawing/2014/main" id="{2FC4CCE3-D495-9114-FBA3-4A587C2EFAE8}"/>
              </a:ext>
            </a:extLst>
          </p:cNvPr>
          <p:cNvSpPr>
            <a:spLocks noGrp="1"/>
          </p:cNvSpPr>
          <p:nvPr>
            <p:ph idx="1"/>
          </p:nvPr>
        </p:nvSpPr>
        <p:spPr>
          <a:xfrm>
            <a:off x="2403674" y="3136346"/>
            <a:ext cx="7713516" cy="4258517"/>
          </a:xfrm>
        </p:spPr>
        <p:txBody>
          <a:bodyPr/>
          <a:lstStyle/>
          <a:p>
            <a:pPr marL="0" marR="0">
              <a:spcBef>
                <a:spcPts val="0"/>
              </a:spcBef>
              <a:spcAft>
                <a:spcPts val="0"/>
              </a:spcAft>
            </a:pPr>
            <a:r>
              <a:rPr lang="en-US" b="1" dirty="0">
                <a:solidFill>
                  <a:srgbClr val="000000"/>
                </a:solidFill>
                <a:effectLst/>
                <a:latin typeface="+mn-lt"/>
                <a:ea typeface="Times New Roman" panose="02020603050405020304" pitchFamily="18" charset="0"/>
              </a:rPr>
              <a:t> </a:t>
            </a:r>
            <a:endParaRPr lang="en-US" dirty="0">
              <a:effectLst/>
              <a:latin typeface="+mn-lt"/>
              <a:ea typeface="Times New Roman" panose="02020603050405020304" pitchFamily="18" charset="0"/>
            </a:endParaRPr>
          </a:p>
          <a:p>
            <a:pPr marL="0" marR="0">
              <a:spcBef>
                <a:spcPts val="0"/>
              </a:spcBef>
              <a:spcAft>
                <a:spcPts val="0"/>
              </a:spcAft>
            </a:pPr>
            <a:r>
              <a:rPr lang="en-US" dirty="0">
                <a:solidFill>
                  <a:srgbClr val="000000"/>
                </a:solidFill>
                <a:effectLst/>
                <a:ea typeface="Times New Roman" panose="02020603050405020304" pitchFamily="18" charset="0"/>
              </a:rPr>
              <a:t>Consider:</a:t>
            </a:r>
          </a:p>
          <a:p>
            <a:pPr marL="0" marR="0">
              <a:spcBef>
                <a:spcPts val="0"/>
              </a:spcBef>
              <a:spcAft>
                <a:spcPts val="0"/>
              </a:spcAft>
            </a:pPr>
            <a:endParaRPr lang="en-US" dirty="0">
              <a:effectLst/>
              <a:ea typeface="Times New Roman" panose="02020603050405020304" pitchFamily="18" charset="0"/>
            </a:endParaRPr>
          </a:p>
          <a:p>
            <a:pPr marL="285750" marR="0" lvl="0" indent="-285750" fontAlgn="base">
              <a:spcBef>
                <a:spcPts val="0"/>
              </a:spcBef>
              <a:spcAft>
                <a:spcPts val="0"/>
              </a:spcAft>
              <a:buClr>
                <a:schemeClr val="accent6">
                  <a:lumMod val="50000"/>
                </a:schemeClr>
              </a:buClr>
              <a:buSzPts val="1000"/>
              <a:buFont typeface="Courier New" panose="02070309020205020404" pitchFamily="49" charset="0"/>
              <a:buChar char="o"/>
              <a:tabLst>
                <a:tab pos="457200" algn="l"/>
              </a:tabLst>
            </a:pPr>
            <a:r>
              <a:rPr lang="en-US" dirty="0">
                <a:solidFill>
                  <a:srgbClr val="000000"/>
                </a:solidFill>
                <a:effectLst/>
                <a:ea typeface="Times New Roman" panose="02020603050405020304" pitchFamily="18" charset="0"/>
              </a:rPr>
              <a:t>Which pieces of evidence are available?</a:t>
            </a:r>
            <a:endParaRPr lang="en-US" dirty="0">
              <a:effectLst/>
              <a:ea typeface="Times New Roman" panose="02020603050405020304" pitchFamily="18" charset="0"/>
            </a:endParaRPr>
          </a:p>
          <a:p>
            <a:pPr marL="285750" marR="0" lvl="0" indent="-285750" fontAlgn="base">
              <a:spcBef>
                <a:spcPts val="0"/>
              </a:spcBef>
              <a:spcAft>
                <a:spcPts val="0"/>
              </a:spcAft>
              <a:buClr>
                <a:schemeClr val="accent6">
                  <a:lumMod val="50000"/>
                </a:schemeClr>
              </a:buClr>
              <a:buSzPts val="1000"/>
              <a:buFont typeface="Courier New" panose="02070309020205020404" pitchFamily="49" charset="0"/>
              <a:buChar char="o"/>
              <a:tabLst>
                <a:tab pos="457200" algn="l"/>
              </a:tabLst>
            </a:pPr>
            <a:r>
              <a:rPr lang="en-US" dirty="0">
                <a:solidFill>
                  <a:srgbClr val="000000"/>
                </a:solidFill>
                <a:effectLst/>
                <a:ea typeface="Times New Roman" panose="02020603050405020304" pitchFamily="18" charset="0"/>
              </a:rPr>
              <a:t>What type of evidence is most appropriate for the assignment or course?</a:t>
            </a:r>
            <a:endParaRPr lang="en-US" dirty="0">
              <a:ea typeface="Times New Roman" panose="02020603050405020304" pitchFamily="18" charset="0"/>
            </a:endParaRPr>
          </a:p>
          <a:p>
            <a:pPr marL="285750" marR="0" lvl="0" indent="-285750" fontAlgn="base">
              <a:spcBef>
                <a:spcPts val="0"/>
              </a:spcBef>
              <a:spcAft>
                <a:spcPts val="0"/>
              </a:spcAft>
              <a:buClr>
                <a:schemeClr val="accent6">
                  <a:lumMod val="50000"/>
                </a:schemeClr>
              </a:buClr>
              <a:buSzPts val="1000"/>
              <a:buFont typeface="Courier New" panose="02070309020205020404" pitchFamily="49" charset="0"/>
              <a:buChar char="o"/>
              <a:tabLst>
                <a:tab pos="457200" algn="l"/>
              </a:tabLst>
            </a:pPr>
            <a:r>
              <a:rPr lang="en-US" dirty="0">
                <a:solidFill>
                  <a:srgbClr val="000000"/>
                </a:solidFill>
                <a:effectLst/>
                <a:ea typeface="Times New Roman" panose="02020603050405020304" pitchFamily="18" charset="0"/>
              </a:rPr>
              <a:t>How do the different pieces of evidence support each other?</a:t>
            </a:r>
            <a:endParaRPr lang="en-US" dirty="0">
              <a:effectLst/>
              <a:ea typeface="Times New Roman" panose="02020603050405020304" pitchFamily="18" charset="0"/>
            </a:endParaRPr>
          </a:p>
          <a:p>
            <a:pPr marL="285750" marR="0" lvl="0" indent="-285750" fontAlgn="base">
              <a:spcBef>
                <a:spcPts val="0"/>
              </a:spcBef>
              <a:spcAft>
                <a:spcPts val="0"/>
              </a:spcAft>
              <a:buClr>
                <a:schemeClr val="accent6">
                  <a:lumMod val="50000"/>
                </a:schemeClr>
              </a:buClr>
              <a:buSzPts val="1000"/>
              <a:buFont typeface="Courier New" panose="02070309020205020404" pitchFamily="49" charset="0"/>
              <a:buChar char="o"/>
              <a:tabLst>
                <a:tab pos="457200" algn="l"/>
              </a:tabLst>
            </a:pPr>
            <a:r>
              <a:rPr lang="en-US" dirty="0">
                <a:solidFill>
                  <a:srgbClr val="000000"/>
                </a:solidFill>
                <a:effectLst/>
                <a:ea typeface="Times New Roman" panose="02020603050405020304" pitchFamily="18" charset="0"/>
              </a:rPr>
              <a:t>Which piece(s) of evidence best support(s) the conclusion?</a:t>
            </a:r>
            <a:endParaRPr lang="en-US" dirty="0">
              <a:effectLst/>
              <a:ea typeface="Times New Roman" panose="02020603050405020304" pitchFamily="18" charset="0"/>
            </a:endParaRPr>
          </a:p>
          <a:p>
            <a:pPr marL="285750" marR="0" lvl="0" indent="-285750" fontAlgn="base">
              <a:spcBef>
                <a:spcPts val="0"/>
              </a:spcBef>
              <a:spcAft>
                <a:spcPts val="0"/>
              </a:spcAft>
              <a:buClr>
                <a:schemeClr val="accent6">
                  <a:lumMod val="50000"/>
                </a:schemeClr>
              </a:buClr>
              <a:buSzPts val="1000"/>
              <a:buFont typeface="Courier New" panose="02070309020205020404" pitchFamily="49" charset="0"/>
              <a:buChar char="o"/>
              <a:tabLst>
                <a:tab pos="457200" algn="l"/>
              </a:tabLst>
            </a:pPr>
            <a:r>
              <a:rPr lang="en-US" dirty="0">
                <a:solidFill>
                  <a:srgbClr val="000000"/>
                </a:solidFill>
                <a:effectLst/>
                <a:ea typeface="Times New Roman" panose="02020603050405020304" pitchFamily="18" charset="0"/>
              </a:rPr>
              <a:t>What is the strongest evidence? The weakest?</a:t>
            </a:r>
            <a:endParaRPr lang="en-US" dirty="0">
              <a:effectLst/>
              <a:ea typeface="Times New Roman" panose="02020603050405020304" pitchFamily="18" charset="0"/>
            </a:endParaRPr>
          </a:p>
          <a:p>
            <a:pPr marL="0" marR="0">
              <a:spcBef>
                <a:spcPts val="0"/>
              </a:spcBef>
              <a:spcAft>
                <a:spcPts val="0"/>
              </a:spcAft>
            </a:pPr>
            <a:r>
              <a:rPr lang="en-US" dirty="0">
                <a:solidFill>
                  <a:srgbClr val="000000"/>
                </a:solidFill>
                <a:effectLst/>
                <a:ea typeface="Times New Roman" panose="02020603050405020304" pitchFamily="18" charset="0"/>
              </a:rPr>
              <a:t> </a:t>
            </a:r>
            <a:endParaRPr lang="en-US" dirty="0">
              <a:effectLst/>
              <a:ea typeface="Times New Roman" panose="02020603050405020304" pitchFamily="18" charset="0"/>
            </a:endParaRPr>
          </a:p>
          <a:p>
            <a:pPr marL="0" marR="0">
              <a:spcBef>
                <a:spcPts val="0"/>
              </a:spcBef>
              <a:spcAft>
                <a:spcPts val="0"/>
              </a:spcAft>
            </a:pPr>
            <a:r>
              <a:rPr lang="en-US" dirty="0">
                <a:solidFill>
                  <a:srgbClr val="000000"/>
                </a:solidFill>
                <a:effectLst/>
                <a:ea typeface="Times New Roman" panose="02020603050405020304" pitchFamily="18" charset="0"/>
              </a:rPr>
              <a:t>In general, arguments rely on premises or evidence about what is known (or less controversial) in order to draw conclusions about the unknown (or more controversial). If your premises are debatable, you may need to support them with additional evidence.</a:t>
            </a:r>
            <a:endParaRPr lang="en-US" dirty="0">
              <a:effectLst/>
              <a:ea typeface="Times New Roman" panose="02020603050405020304" pitchFamily="18" charset="0"/>
            </a:endParaRPr>
          </a:p>
          <a:p>
            <a:endParaRPr lang="en-US" dirty="0"/>
          </a:p>
        </p:txBody>
      </p:sp>
    </p:spTree>
    <p:extLst>
      <p:ext uri="{BB962C8B-B14F-4D97-AF65-F5344CB8AC3E}">
        <p14:creationId xmlns:p14="http://schemas.microsoft.com/office/powerpoint/2010/main" val="2972911234"/>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Organizing Evidence</a:t>
            </a:r>
          </a:p>
        </p:txBody>
      </p:sp>
      <p:sp>
        <p:nvSpPr>
          <p:cNvPr id="4" name="TextBox 3">
            <a:extLst>
              <a:ext uri="{FF2B5EF4-FFF2-40B4-BE49-F238E27FC236}">
                <a16:creationId xmlns:a16="http://schemas.microsoft.com/office/drawing/2014/main" id="{0225E2EC-9263-B39D-C7C6-830274817E7F}"/>
              </a:ext>
            </a:extLst>
          </p:cNvPr>
          <p:cNvSpPr txBox="1"/>
          <p:nvPr/>
        </p:nvSpPr>
        <p:spPr>
          <a:xfrm>
            <a:off x="3226325" y="1659285"/>
            <a:ext cx="5587737" cy="4031873"/>
          </a:xfrm>
          <a:prstGeom prst="rect">
            <a:avLst/>
          </a:prstGeom>
          <a:noFill/>
        </p:spPr>
        <p:txBody>
          <a:bodyPr wrap="square">
            <a:spAutoFit/>
          </a:bodyPr>
          <a:lstStyle/>
          <a:p>
            <a:pPr marL="0" marR="0" algn="ctr">
              <a:spcBef>
                <a:spcPts val="0"/>
              </a:spcBef>
              <a:spcAft>
                <a:spcPts val="0"/>
              </a:spcAft>
            </a:pPr>
            <a:r>
              <a:rPr lang="en-US" sz="1600" dirty="0">
                <a:solidFill>
                  <a:srgbClr val="000000"/>
                </a:solidFill>
                <a:effectLst/>
                <a:latin typeface="+mj-lt"/>
                <a:ea typeface="Times New Roman" panose="02020603050405020304" pitchFamily="18" charset="0"/>
              </a:rPr>
              <a:t>This comes in three </a:t>
            </a:r>
            <a:r>
              <a:rPr lang="en-US" sz="1600" i="1" dirty="0">
                <a:solidFill>
                  <a:srgbClr val="000000"/>
                </a:solidFill>
                <a:effectLst/>
                <a:latin typeface="+mj-lt"/>
                <a:ea typeface="Times New Roman" panose="02020603050405020304" pitchFamily="18" charset="0"/>
              </a:rPr>
              <a:t>common</a:t>
            </a:r>
            <a:r>
              <a:rPr lang="en-US" sz="1600" dirty="0">
                <a:solidFill>
                  <a:srgbClr val="000000"/>
                </a:solidFill>
                <a:effectLst/>
                <a:latin typeface="+mj-lt"/>
                <a:ea typeface="Times New Roman" panose="02020603050405020304" pitchFamily="18" charset="0"/>
              </a:rPr>
              <a:t> forms…</a:t>
            </a:r>
            <a:endParaRPr lang="en-US" sz="1600" dirty="0">
              <a:effectLst/>
              <a:latin typeface="+mj-lt"/>
              <a:ea typeface="Times New Roman" panose="02020603050405020304" pitchFamily="18" charset="0"/>
            </a:endParaRPr>
          </a:p>
          <a:p>
            <a:pPr marL="0" marR="0" algn="ctr">
              <a:spcBef>
                <a:spcPts val="0"/>
              </a:spcBef>
              <a:spcAft>
                <a:spcPts val="0"/>
              </a:spcAft>
            </a:pPr>
            <a:r>
              <a:rPr lang="en-US" sz="1600" dirty="0">
                <a:solidFill>
                  <a:srgbClr val="000000"/>
                </a:solidFill>
                <a:effectLst/>
                <a:latin typeface="+mj-lt"/>
                <a:ea typeface="Times New Roman" panose="02020603050405020304" pitchFamily="18" charset="0"/>
              </a:rPr>
              <a:t>But this is by no means an exhaustive list.</a:t>
            </a:r>
            <a:endParaRPr lang="en-US" sz="1600" dirty="0">
              <a:effectLst/>
              <a:latin typeface="+mj-lt"/>
              <a:ea typeface="Times New Roman" panose="02020603050405020304" pitchFamily="18" charset="0"/>
            </a:endParaRPr>
          </a:p>
          <a:p>
            <a:pPr marL="0" marR="0">
              <a:spcBef>
                <a:spcPts val="0"/>
              </a:spcBef>
              <a:spcAft>
                <a:spcPts val="0"/>
              </a:spcAft>
            </a:pPr>
            <a:r>
              <a:rPr lang="en-US" sz="1600" dirty="0">
                <a:solidFill>
                  <a:srgbClr val="000000"/>
                </a:solidFill>
                <a:effectLst/>
                <a:latin typeface="+mj-lt"/>
                <a:ea typeface="Times New Roman" panose="02020603050405020304" pitchFamily="18" charset="0"/>
              </a:rPr>
              <a:t> </a:t>
            </a:r>
            <a:endParaRPr lang="en-US" sz="1600" dirty="0">
              <a:effectLst/>
              <a:latin typeface="+mj-lt"/>
              <a:ea typeface="Times New Roman" panose="02020603050405020304" pitchFamily="18" charset="0"/>
            </a:endParaRPr>
          </a:p>
          <a:p>
            <a:pPr marL="0" marR="0">
              <a:spcBef>
                <a:spcPts val="0"/>
              </a:spcBef>
              <a:spcAft>
                <a:spcPts val="0"/>
              </a:spcAft>
            </a:pPr>
            <a:r>
              <a:rPr lang="en-US" sz="1600" dirty="0">
                <a:solidFill>
                  <a:srgbClr val="000000"/>
                </a:solidFill>
                <a:effectLst/>
                <a:latin typeface="+mj-lt"/>
                <a:ea typeface="Times New Roman" panose="02020603050405020304" pitchFamily="18" charset="0"/>
              </a:rPr>
              <a:t>The way that you organize your evidence determines the type of argument. For example, developing the logical connections between premises will produce a </a:t>
            </a:r>
            <a:r>
              <a:rPr lang="en-US" sz="1600" b="1" dirty="0">
                <a:solidFill>
                  <a:srgbClr val="000000"/>
                </a:solidFill>
                <a:effectLst/>
                <a:latin typeface="+mj-lt"/>
                <a:ea typeface="Times New Roman" panose="02020603050405020304" pitchFamily="18" charset="0"/>
              </a:rPr>
              <a:t>deductive argument</a:t>
            </a:r>
            <a:r>
              <a:rPr lang="en-US" sz="1600" dirty="0">
                <a:solidFill>
                  <a:srgbClr val="000000"/>
                </a:solidFill>
                <a:effectLst/>
                <a:latin typeface="+mj-lt"/>
                <a:ea typeface="Times New Roman" panose="02020603050405020304" pitchFamily="18" charset="0"/>
              </a:rPr>
              <a:t>, while relying on particular observations or measurements to infer conclusions will lead to an </a:t>
            </a:r>
            <a:r>
              <a:rPr lang="en-US" sz="1600" b="1" dirty="0">
                <a:solidFill>
                  <a:srgbClr val="000000"/>
                </a:solidFill>
                <a:effectLst/>
                <a:latin typeface="+mj-lt"/>
                <a:ea typeface="Times New Roman" panose="02020603050405020304" pitchFamily="18" charset="0"/>
              </a:rPr>
              <a:t>inductive argument</a:t>
            </a:r>
            <a:r>
              <a:rPr lang="en-US" sz="1600" dirty="0">
                <a:solidFill>
                  <a:srgbClr val="000000"/>
                </a:solidFill>
                <a:effectLst/>
                <a:latin typeface="+mj-lt"/>
                <a:ea typeface="Times New Roman" panose="02020603050405020304" pitchFamily="18" charset="0"/>
              </a:rPr>
              <a:t>. </a:t>
            </a:r>
          </a:p>
          <a:p>
            <a:pPr marL="0" marR="0">
              <a:spcBef>
                <a:spcPts val="0"/>
              </a:spcBef>
              <a:spcAft>
                <a:spcPts val="0"/>
              </a:spcAft>
            </a:pPr>
            <a:endParaRPr lang="en-US" sz="1600" dirty="0">
              <a:latin typeface="+mj-lt"/>
              <a:ea typeface="Times New Roman" panose="02020603050405020304" pitchFamily="18" charset="0"/>
            </a:endParaRPr>
          </a:p>
          <a:p>
            <a:pPr marL="0" marR="0">
              <a:spcBef>
                <a:spcPts val="0"/>
              </a:spcBef>
              <a:spcAft>
                <a:spcPts val="0"/>
              </a:spcAft>
            </a:pPr>
            <a:r>
              <a:rPr lang="en-US" sz="1600" dirty="0">
                <a:solidFill>
                  <a:srgbClr val="000000"/>
                </a:solidFill>
                <a:effectLst/>
                <a:latin typeface="+mj-lt"/>
                <a:ea typeface="Times New Roman" panose="02020603050405020304" pitchFamily="18" charset="0"/>
              </a:rPr>
              <a:t>Arguments from analogy are constructed by determining the similarities between two comparable issues and showing that what is known about one is likely to be true for the other. </a:t>
            </a:r>
            <a:r>
              <a:rPr lang="en-US" sz="1600" b="1" dirty="0">
                <a:solidFill>
                  <a:srgbClr val="000000"/>
                </a:solidFill>
                <a:effectLst/>
                <a:latin typeface="+mj-lt"/>
                <a:ea typeface="Times New Roman" panose="02020603050405020304" pitchFamily="18" charset="0"/>
              </a:rPr>
              <a:t>Abductive arguments </a:t>
            </a:r>
            <a:r>
              <a:rPr lang="en-US" sz="1600" dirty="0">
                <a:solidFill>
                  <a:srgbClr val="000000"/>
                </a:solidFill>
                <a:effectLst/>
                <a:latin typeface="+mj-lt"/>
                <a:ea typeface="Times New Roman" panose="02020603050405020304" pitchFamily="18" charset="0"/>
              </a:rPr>
              <a:t>are, generally speaking, the most complex because they are created by bringing together diverse pieces of evidence in different ways to determine the most likely explanation for an issue or state of affairs.</a:t>
            </a:r>
            <a:endParaRPr lang="en-US" sz="1600" dirty="0">
              <a:effectLst/>
              <a:latin typeface="+mj-lt"/>
              <a:ea typeface="Times New Roman" panose="02020603050405020304" pitchFamily="18" charset="0"/>
            </a:endParaRPr>
          </a:p>
        </p:txBody>
      </p:sp>
    </p:spTree>
    <p:extLst>
      <p:ext uri="{BB962C8B-B14F-4D97-AF65-F5344CB8AC3E}">
        <p14:creationId xmlns:p14="http://schemas.microsoft.com/office/powerpoint/2010/main" val="372241369"/>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45DF-C374-C390-0052-8DBCFBCDC290}"/>
              </a:ext>
            </a:extLst>
          </p:cNvPr>
          <p:cNvSpPr>
            <a:spLocks noGrp="1"/>
          </p:cNvSpPr>
          <p:nvPr>
            <p:ph type="title"/>
          </p:nvPr>
        </p:nvSpPr>
        <p:spPr/>
        <p:txBody>
          <a:bodyPr/>
          <a:lstStyle/>
          <a:p>
            <a:r>
              <a:rPr lang="en-US" dirty="0"/>
              <a:t>Note…</a:t>
            </a:r>
          </a:p>
        </p:txBody>
      </p:sp>
      <p:sp>
        <p:nvSpPr>
          <p:cNvPr id="4" name="TextBox 3">
            <a:extLst>
              <a:ext uri="{FF2B5EF4-FFF2-40B4-BE49-F238E27FC236}">
                <a16:creationId xmlns:a16="http://schemas.microsoft.com/office/drawing/2014/main" id="{0225E2EC-9263-B39D-C7C6-830274817E7F}"/>
              </a:ext>
            </a:extLst>
          </p:cNvPr>
          <p:cNvSpPr txBox="1"/>
          <p:nvPr/>
        </p:nvSpPr>
        <p:spPr>
          <a:xfrm>
            <a:off x="3302131" y="2008077"/>
            <a:ext cx="5587737" cy="2616101"/>
          </a:xfrm>
          <a:prstGeom prst="rect">
            <a:avLst/>
          </a:prstGeom>
          <a:noFill/>
        </p:spPr>
        <p:txBody>
          <a:bodyPr wrap="square">
            <a:spAutoFit/>
          </a:bodyPr>
          <a:lstStyle/>
          <a:p>
            <a:pPr marL="285750" marR="0" indent="-285750" algn="l">
              <a:spcBef>
                <a:spcPts val="0"/>
              </a:spcBef>
              <a:spcAft>
                <a:spcPts val="1200"/>
              </a:spcAft>
              <a:buClr>
                <a:schemeClr val="accent6">
                  <a:lumMod val="75000"/>
                </a:schemeClr>
              </a:buClr>
              <a:buFont typeface="Wingdings" panose="05000000000000000000" pitchFamily="2" charset="2"/>
              <a:buChar char="§"/>
            </a:pPr>
            <a:r>
              <a:rPr lang="en-US" sz="1800" dirty="0">
                <a:solidFill>
                  <a:srgbClr val="000000"/>
                </a:solidFill>
                <a:effectLst/>
                <a:latin typeface="+mj-lt"/>
                <a:ea typeface="Times New Roman" panose="02020603050405020304" pitchFamily="18" charset="0"/>
              </a:rPr>
              <a:t>A few strong and well-developed arguments are stronger and more persuasive than many weaker and undeveloped ones.</a:t>
            </a:r>
          </a:p>
          <a:p>
            <a:pPr marL="285750" marR="0" indent="-285750" algn="l">
              <a:spcBef>
                <a:spcPts val="0"/>
              </a:spcBef>
              <a:spcAft>
                <a:spcPts val="1200"/>
              </a:spcAft>
              <a:buClr>
                <a:schemeClr val="accent6">
                  <a:lumMod val="75000"/>
                </a:schemeClr>
              </a:buClr>
              <a:buFont typeface="Wingdings" panose="05000000000000000000" pitchFamily="2" charset="2"/>
              <a:buChar char="§"/>
            </a:pPr>
            <a:r>
              <a:rPr lang="en-US" sz="1800" dirty="0">
                <a:solidFill>
                  <a:srgbClr val="000000"/>
                </a:solidFill>
                <a:effectLst/>
                <a:latin typeface="+mj-lt"/>
                <a:ea typeface="Times New Roman" panose="02020603050405020304" pitchFamily="18" charset="0"/>
              </a:rPr>
              <a:t>Evidence does not speak for itself. It is crucial to explain how each piece of evidence supports your conclusion and what makes it credible.</a:t>
            </a:r>
          </a:p>
          <a:p>
            <a:pPr marL="285750" marR="0" indent="-285750" algn="l">
              <a:spcBef>
                <a:spcPts val="0"/>
              </a:spcBef>
              <a:spcAft>
                <a:spcPts val="1200"/>
              </a:spcAft>
              <a:buClr>
                <a:schemeClr val="accent6">
                  <a:lumMod val="75000"/>
                </a:schemeClr>
              </a:buClr>
              <a:buFont typeface="Wingdings" panose="05000000000000000000" pitchFamily="2" charset="2"/>
              <a:buChar char="§"/>
            </a:pPr>
            <a:r>
              <a:rPr lang="en-US" sz="1800" dirty="0">
                <a:solidFill>
                  <a:srgbClr val="000000"/>
                </a:solidFill>
                <a:effectLst/>
                <a:latin typeface="+mj-lt"/>
                <a:ea typeface="Times New Roman" panose="02020603050405020304" pitchFamily="18" charset="0"/>
              </a:rPr>
              <a:t>The strongest points are most effective at the beginning and end of your argument.</a:t>
            </a:r>
          </a:p>
        </p:txBody>
      </p:sp>
    </p:spTree>
    <p:extLst>
      <p:ext uri="{BB962C8B-B14F-4D97-AF65-F5344CB8AC3E}">
        <p14:creationId xmlns:p14="http://schemas.microsoft.com/office/powerpoint/2010/main" val="4081124416"/>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tile tx="0" ty="0" sx="100000" sy="100000" flip="none" algn="tl"/>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D4108-4BA3-5045-342A-BFA1061F12B1}"/>
              </a:ext>
            </a:extLst>
          </p:cNvPr>
          <p:cNvSpPr>
            <a:spLocks noGrp="1"/>
          </p:cNvSpPr>
          <p:nvPr>
            <p:ph type="title"/>
          </p:nvPr>
        </p:nvSpPr>
        <p:spPr/>
        <p:txBody>
          <a:bodyPr/>
          <a:lstStyle/>
          <a:p>
            <a:r>
              <a:rPr lang="en-US" dirty="0"/>
              <a:t>#1, The Toulmin Method</a:t>
            </a:r>
          </a:p>
        </p:txBody>
      </p:sp>
      <p:sp>
        <p:nvSpPr>
          <p:cNvPr id="2" name="Text Placeholder 1">
            <a:extLst>
              <a:ext uri="{FF2B5EF4-FFF2-40B4-BE49-F238E27FC236}">
                <a16:creationId xmlns:a16="http://schemas.microsoft.com/office/drawing/2014/main" id="{D5404FBC-3AD4-377D-4241-31A97A0B6D54}"/>
              </a:ext>
            </a:extLst>
          </p:cNvPr>
          <p:cNvSpPr>
            <a:spLocks noGrp="1"/>
          </p:cNvSpPr>
          <p:nvPr>
            <p:ph type="body" idx="1"/>
          </p:nvPr>
        </p:nvSpPr>
        <p:spPr/>
        <p:txBody>
          <a:bodyPr>
            <a:normAutofit/>
          </a:bodyPr>
          <a:lstStyle/>
          <a:p>
            <a:pPr algn="ctr"/>
            <a:r>
              <a:rPr lang="en-US" sz="3200" dirty="0"/>
              <a:t>Structure</a:t>
            </a:r>
          </a:p>
        </p:txBody>
      </p:sp>
      <p:sp>
        <p:nvSpPr>
          <p:cNvPr id="3" name="Content Placeholder 2">
            <a:extLst>
              <a:ext uri="{FF2B5EF4-FFF2-40B4-BE49-F238E27FC236}">
                <a16:creationId xmlns:a16="http://schemas.microsoft.com/office/drawing/2014/main" id="{8ABD0317-84AA-1BF4-494B-853535199524}"/>
              </a:ext>
            </a:extLst>
          </p:cNvPr>
          <p:cNvSpPr>
            <a:spLocks noGrp="1"/>
          </p:cNvSpPr>
          <p:nvPr>
            <p:ph sz="half" idx="2"/>
          </p:nvPr>
        </p:nvSpPr>
        <p:spPr/>
        <p:txBody>
          <a:bodyPr/>
          <a:lstStyle/>
          <a:p>
            <a:pPr marL="0" marR="0" indent="0">
              <a:spcBef>
                <a:spcPts val="0"/>
              </a:spcBef>
              <a:spcAft>
                <a:spcPts val="0"/>
              </a:spcAft>
              <a:buNone/>
            </a:pPr>
            <a:r>
              <a:rPr lang="en-US" sz="1800" dirty="0">
                <a:solidFill>
                  <a:srgbClr val="000000"/>
                </a:solidFill>
                <a:ea typeface="Times New Roman" panose="02020603050405020304" pitchFamily="18" charset="0"/>
              </a:rPr>
              <a:t>B</a:t>
            </a:r>
            <a:r>
              <a:rPr lang="en-US" sz="1800" dirty="0">
                <a:solidFill>
                  <a:srgbClr val="000000"/>
                </a:solidFill>
                <a:effectLst/>
                <a:ea typeface="Times New Roman" panose="02020603050405020304" pitchFamily="18" charset="0"/>
              </a:rPr>
              <a:t>uilding an argument through support</a:t>
            </a:r>
          </a:p>
          <a:p>
            <a:pPr marL="0" marR="0" lvl="0" indent="0" fontAlgn="base">
              <a:spcBef>
                <a:spcPts val="0"/>
              </a:spcBef>
              <a:spcAft>
                <a:spcPts val="0"/>
              </a:spcAft>
              <a:buSzPts val="1000"/>
              <a:buNone/>
              <a:tabLst>
                <a:tab pos="457200" algn="l"/>
              </a:tabLst>
            </a:pPr>
            <a:endParaRPr lang="en-US" sz="1800" dirty="0">
              <a:ea typeface="Times New Roman" panose="02020603050405020304" pitchFamily="18" charset="0"/>
            </a:endParaRP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Claim</a:t>
            </a:r>
            <a:endParaRPr lang="en-US" sz="1800" dirty="0">
              <a:solidFill>
                <a:srgbClr val="000000"/>
              </a:solidFill>
              <a:ea typeface="Times New Roman" panose="02020603050405020304" pitchFamily="18" charset="0"/>
            </a:endParaRPr>
          </a:p>
          <a:p>
            <a:pPr fontAlgn="base">
              <a:spcBef>
                <a:spcPts val="0"/>
              </a:spcBef>
              <a:spcAft>
                <a:spcPts val="1200"/>
              </a:spcAft>
              <a:buSzPct val="100000"/>
              <a:buBlip>
                <a:blip r:embed="rId3"/>
              </a:buBlip>
              <a:tabLst>
                <a:tab pos="457200" algn="l"/>
              </a:tabLst>
            </a:pPr>
            <a:r>
              <a:rPr lang="en-US" sz="1800" dirty="0">
                <a:solidFill>
                  <a:srgbClr val="000000"/>
                </a:solidFill>
                <a:ea typeface="Times New Roman" panose="02020603050405020304" pitchFamily="18" charset="0"/>
              </a:rPr>
              <a:t>D</a:t>
            </a:r>
            <a:r>
              <a:rPr lang="en-US" sz="1800" dirty="0">
                <a:solidFill>
                  <a:srgbClr val="000000"/>
                </a:solidFill>
                <a:effectLst/>
                <a:ea typeface="Times New Roman" panose="02020603050405020304" pitchFamily="18" charset="0"/>
              </a:rPr>
              <a:t>ata/grounds</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Warrant (justification)</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Backing (foundation/context)</a:t>
            </a:r>
          </a:p>
          <a:p>
            <a:pPr fontAlgn="base">
              <a:spcBef>
                <a:spcPts val="0"/>
              </a:spcBef>
              <a:spcAft>
                <a:spcPts val="1200"/>
              </a:spcAft>
              <a:buSzPct val="100000"/>
              <a:buBlip>
                <a:blip r:embed="rId3"/>
              </a:buBlip>
              <a:tabLst>
                <a:tab pos="457200" algn="l"/>
              </a:tabLst>
            </a:pPr>
            <a:r>
              <a:rPr lang="en-US" sz="1800" dirty="0">
                <a:solidFill>
                  <a:srgbClr val="000000"/>
                </a:solidFill>
                <a:effectLst/>
                <a:ea typeface="Times New Roman" panose="02020603050405020304" pitchFamily="18" charset="0"/>
              </a:rPr>
              <a:t>Counter-argument</a:t>
            </a:r>
          </a:p>
          <a:p>
            <a:pPr fontAlgn="base">
              <a:spcBef>
                <a:spcPts val="0"/>
              </a:spcBef>
              <a:spcAft>
                <a:spcPts val="1200"/>
              </a:spcAft>
              <a:buSzPct val="100000"/>
              <a:buBlip>
                <a:blip r:embed="rId3"/>
              </a:buBlip>
              <a:tabLst>
                <a:tab pos="457200" algn="l"/>
              </a:tabLst>
            </a:pPr>
            <a:r>
              <a:rPr lang="en-US" sz="1800" dirty="0">
                <a:solidFill>
                  <a:srgbClr val="000000"/>
                </a:solidFill>
                <a:ea typeface="Times New Roman" panose="02020603050405020304" pitchFamily="18" charset="0"/>
              </a:rPr>
              <a:t>R</a:t>
            </a:r>
            <a:r>
              <a:rPr lang="en-US" sz="1800" dirty="0">
                <a:solidFill>
                  <a:srgbClr val="000000"/>
                </a:solidFill>
                <a:effectLst/>
                <a:ea typeface="Times New Roman" panose="02020603050405020304" pitchFamily="18" charset="0"/>
              </a:rPr>
              <a:t>ebuttal</a:t>
            </a:r>
          </a:p>
          <a:p>
            <a:endParaRPr lang="en-US" dirty="0"/>
          </a:p>
        </p:txBody>
      </p:sp>
      <p:sp>
        <p:nvSpPr>
          <p:cNvPr id="4" name="Text Placeholder 3">
            <a:extLst>
              <a:ext uri="{FF2B5EF4-FFF2-40B4-BE49-F238E27FC236}">
                <a16:creationId xmlns:a16="http://schemas.microsoft.com/office/drawing/2014/main" id="{19E78B2F-683C-633F-B33E-C053839FE835}"/>
              </a:ext>
            </a:extLst>
          </p:cNvPr>
          <p:cNvSpPr>
            <a:spLocks noGrp="1"/>
          </p:cNvSpPr>
          <p:nvPr>
            <p:ph type="body" sz="quarter" idx="3"/>
          </p:nvPr>
        </p:nvSpPr>
        <p:spPr/>
        <p:txBody>
          <a:bodyPr>
            <a:normAutofit/>
          </a:bodyPr>
          <a:lstStyle/>
          <a:p>
            <a:pPr algn="ctr"/>
            <a:r>
              <a:rPr lang="en-US" sz="3200" dirty="0"/>
              <a:t>Example</a:t>
            </a:r>
          </a:p>
        </p:txBody>
      </p:sp>
      <p:sp>
        <p:nvSpPr>
          <p:cNvPr id="5" name="Content Placeholder 4">
            <a:extLst>
              <a:ext uri="{FF2B5EF4-FFF2-40B4-BE49-F238E27FC236}">
                <a16:creationId xmlns:a16="http://schemas.microsoft.com/office/drawing/2014/main" id="{05E2686D-699A-CFF9-A620-724C9D99884D}"/>
              </a:ext>
            </a:extLst>
          </p:cNvPr>
          <p:cNvSpPr>
            <a:spLocks noGrp="1"/>
          </p:cNvSpPr>
          <p:nvPr>
            <p:ph sz="quarter" idx="4"/>
          </p:nvPr>
        </p:nvSpPr>
        <p:spPr/>
        <p:txBody>
          <a:bodyPr/>
          <a:lstStyle/>
          <a:p>
            <a:pPr>
              <a:buBlip>
                <a:blip r:embed="rId3"/>
              </a:buBlip>
            </a:pPr>
            <a:r>
              <a:rPr lang="en-US" dirty="0"/>
              <a:t>Hybrid cars help fight pollution</a:t>
            </a:r>
          </a:p>
          <a:p>
            <a:pPr>
              <a:buBlip>
                <a:blip r:embed="rId3"/>
              </a:buBlip>
            </a:pPr>
            <a:r>
              <a:rPr lang="en-US" dirty="0"/>
              <a:t>For most private citizens, cars are most serious pollutant</a:t>
            </a:r>
          </a:p>
          <a:p>
            <a:pPr>
              <a:buBlip>
                <a:blip r:embed="rId3"/>
              </a:buBlip>
            </a:pPr>
            <a:r>
              <a:rPr lang="en-US" dirty="0"/>
              <a:t>Switching to hybrid will impact individuals’ carbon footprint</a:t>
            </a:r>
          </a:p>
          <a:p>
            <a:pPr>
              <a:buBlip>
                <a:blip r:embed="rId3"/>
              </a:buBlip>
            </a:pPr>
            <a:r>
              <a:rPr lang="en-US" dirty="0"/>
              <a:t>This can be shown by specific statistics (give)</a:t>
            </a:r>
          </a:p>
          <a:p>
            <a:pPr>
              <a:buBlip>
                <a:blip r:embed="rId3"/>
              </a:buBlip>
            </a:pPr>
            <a:r>
              <a:rPr lang="en-US" dirty="0"/>
              <a:t>However, one might argue that driving culture is the real problem</a:t>
            </a:r>
          </a:p>
          <a:p>
            <a:pPr>
              <a:buBlip>
                <a:blip r:embed="rId3"/>
              </a:buBlip>
            </a:pPr>
            <a:r>
              <a:rPr lang="en-US" dirty="0"/>
              <a:t>And it may, but mass transit should also move to electric, and may not be entirely feasible in our culture around cars; may not be possible for suburban commuters</a:t>
            </a:r>
          </a:p>
          <a:p>
            <a:endParaRPr lang="en-US" dirty="0"/>
          </a:p>
        </p:txBody>
      </p:sp>
    </p:spTree>
    <p:extLst>
      <p:ext uri="{BB962C8B-B14F-4D97-AF65-F5344CB8AC3E}">
        <p14:creationId xmlns:p14="http://schemas.microsoft.com/office/powerpoint/2010/main" val="3293029839"/>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5990</TotalTime>
  <Words>1465</Words>
  <Application>Microsoft Office PowerPoint</Application>
  <PresentationFormat>Widescreen</PresentationFormat>
  <Paragraphs>125</Paragraphs>
  <Slides>16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Gill Sans</vt:lpstr>
      <vt:lpstr>Courier New</vt:lpstr>
      <vt:lpstr>Calibri</vt:lpstr>
      <vt:lpstr>Calibri Light</vt:lpstr>
      <vt:lpstr>Wingdings</vt:lpstr>
      <vt:lpstr>Times New Roman</vt:lpstr>
      <vt:lpstr>Bodoni MT Condensed</vt:lpstr>
      <vt:lpstr>Symbol</vt:lpstr>
      <vt:lpstr>Theme AP4CTE</vt:lpstr>
      <vt:lpstr>Writing and Presenting Organized Arguments</vt:lpstr>
      <vt:lpstr>The College Board’s Introduction to Task 2, Stimulus Materials</vt:lpstr>
      <vt:lpstr>The College Board’s Introduction to Task 2, Individual Written Argument (IWA)</vt:lpstr>
      <vt:lpstr>The College Board’s Introduction to End-of-course Exam, Part B</vt:lpstr>
      <vt:lpstr>Constructing an Argument</vt:lpstr>
      <vt:lpstr>Selecting Evidence</vt:lpstr>
      <vt:lpstr>Organizing Evidence</vt:lpstr>
      <vt:lpstr>Note…</vt:lpstr>
      <vt:lpstr>#1, The Toulmin Method</vt:lpstr>
      <vt:lpstr>When to Use the Toulmin Method</vt:lpstr>
      <vt:lpstr>#2, The Rogerian Method</vt:lpstr>
      <vt:lpstr>When to Use the Rogerian Method</vt:lpstr>
      <vt:lpstr>#3, The Classical Method</vt:lpstr>
      <vt:lpstr>When to Use the Classical Method</vt:lpstr>
      <vt:lpstr>The Major Difference in these New Practices?</vt:lpstr>
      <vt:lpstr>Important!</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F;scabrera@ap4cte.org;Publisher: Downey Unified School District;Manager: 2 Degree Shift</dc:creator>
  <cp:lastModifiedBy>Dara Ramos</cp:lastModifiedBy>
  <cp:revision>36</cp:revision>
  <dcterms:created xsi:type="dcterms:W3CDTF">2023-01-09T23:35:06Z</dcterms:created>
  <dcterms:modified xsi:type="dcterms:W3CDTF">2023-04-04T18:43:41Z</dcterms:modified>
</cp:coreProperties>
</file>